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7" r:id="rId5"/>
    <p:sldId id="320" r:id="rId6"/>
    <p:sldId id="256" r:id="rId7"/>
    <p:sldId id="321" r:id="rId8"/>
    <p:sldId id="322"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D10B26-69B9-40DA-973B-E56C2864D138}" v="154" dt="2019-11-11T16:32:38.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3"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atxe Garratxón" userId="13c7d4ed-db90-46e8-a676-d549e7e13344" providerId="ADAL" clId="{0E0BA717-1DBC-4CC7-BBAC-6E0F685C1FD1}"/>
    <pc:docChg chg="undo custSel modSld">
      <pc:chgData name="Iratxe Garratxón" userId="13c7d4ed-db90-46e8-a676-d549e7e13344" providerId="ADAL" clId="{0E0BA717-1DBC-4CC7-BBAC-6E0F685C1FD1}" dt="2019-11-08T08:59:05.986" v="137" actId="20577"/>
      <pc:docMkLst>
        <pc:docMk/>
      </pc:docMkLst>
      <pc:sldChg chg="modSp mod">
        <pc:chgData name="Iratxe Garratxón" userId="13c7d4ed-db90-46e8-a676-d549e7e13344" providerId="ADAL" clId="{0E0BA717-1DBC-4CC7-BBAC-6E0F685C1FD1}" dt="2019-11-08T08:59:05.986" v="137" actId="20577"/>
        <pc:sldMkLst>
          <pc:docMk/>
          <pc:sldMk cId="4238631169" sldId="256"/>
        </pc:sldMkLst>
        <pc:graphicFrameChg chg="modGraphic">
          <ac:chgData name="Iratxe Garratxón" userId="13c7d4ed-db90-46e8-a676-d549e7e13344" providerId="ADAL" clId="{0E0BA717-1DBC-4CC7-BBAC-6E0F685C1FD1}" dt="2019-11-08T08:58:25.505" v="136" actId="6549"/>
          <ac:graphicFrameMkLst>
            <pc:docMk/>
            <pc:sldMk cId="4238631169" sldId="256"/>
            <ac:graphicFrameMk id="4" creationId="{211E579B-CD6E-40DA-9E69-68698D37FFC9}"/>
          </ac:graphicFrameMkLst>
        </pc:graphicFrameChg>
        <pc:graphicFrameChg chg="modGraphic">
          <ac:chgData name="Iratxe Garratxón" userId="13c7d4ed-db90-46e8-a676-d549e7e13344" providerId="ADAL" clId="{0E0BA717-1DBC-4CC7-BBAC-6E0F685C1FD1}" dt="2019-11-08T08:59:05.986" v="137" actId="20577"/>
          <ac:graphicFrameMkLst>
            <pc:docMk/>
            <pc:sldMk cId="4238631169" sldId="256"/>
            <ac:graphicFrameMk id="6" creationId="{A8D41EBD-4312-48CA-A057-EE4A74F8F351}"/>
          </ac:graphicFrameMkLst>
        </pc:graphicFrameChg>
      </pc:sldChg>
      <pc:sldChg chg="modSp mod">
        <pc:chgData name="Iratxe Garratxón" userId="13c7d4ed-db90-46e8-a676-d549e7e13344" providerId="ADAL" clId="{0E0BA717-1DBC-4CC7-BBAC-6E0F685C1FD1}" dt="2019-11-08T08:56:58.416" v="120" actId="33524"/>
        <pc:sldMkLst>
          <pc:docMk/>
          <pc:sldMk cId="3765076764" sldId="320"/>
        </pc:sldMkLst>
        <pc:graphicFrameChg chg="mod modGraphic">
          <ac:chgData name="Iratxe Garratxón" userId="13c7d4ed-db90-46e8-a676-d549e7e13344" providerId="ADAL" clId="{0E0BA717-1DBC-4CC7-BBAC-6E0F685C1FD1}" dt="2019-11-08T08:52:59.307" v="85" actId="1076"/>
          <ac:graphicFrameMkLst>
            <pc:docMk/>
            <pc:sldMk cId="3765076764" sldId="320"/>
            <ac:graphicFrameMk id="4" creationId="{00000000-0000-0000-0000-000000000000}"/>
          </ac:graphicFrameMkLst>
        </pc:graphicFrameChg>
        <pc:graphicFrameChg chg="mod modGraphic">
          <ac:chgData name="Iratxe Garratxón" userId="13c7d4ed-db90-46e8-a676-d549e7e13344" providerId="ADAL" clId="{0E0BA717-1DBC-4CC7-BBAC-6E0F685C1FD1}" dt="2019-11-08T08:56:58.416" v="120" actId="33524"/>
          <ac:graphicFrameMkLst>
            <pc:docMk/>
            <pc:sldMk cId="3765076764" sldId="320"/>
            <ac:graphicFrameMk id="9" creationId="{DE81AC7E-3265-4581-B32A-06858BE5D17B}"/>
          </ac:graphicFrameMkLst>
        </pc:graphicFrameChg>
      </pc:sldChg>
      <pc:sldChg chg="modSp mod">
        <pc:chgData name="Iratxe Garratxón" userId="13c7d4ed-db90-46e8-a676-d549e7e13344" providerId="ADAL" clId="{0E0BA717-1DBC-4CC7-BBAC-6E0F685C1FD1}" dt="2019-11-08T08:40:09.678" v="6" actId="20577"/>
        <pc:sldMkLst>
          <pc:docMk/>
          <pc:sldMk cId="3847005379" sldId="321"/>
        </pc:sldMkLst>
        <pc:graphicFrameChg chg="modGraphic">
          <ac:chgData name="Iratxe Garratxón" userId="13c7d4ed-db90-46e8-a676-d549e7e13344" providerId="ADAL" clId="{0E0BA717-1DBC-4CC7-BBAC-6E0F685C1FD1}" dt="2019-11-08T08:40:09.678" v="6" actId="20577"/>
          <ac:graphicFrameMkLst>
            <pc:docMk/>
            <pc:sldMk cId="3847005379" sldId="321"/>
            <ac:graphicFrameMk id="5" creationId="{ED879C82-0E04-41AA-8DAF-B8A94EF1E858}"/>
          </ac:graphicFrameMkLst>
        </pc:graphicFrameChg>
      </pc:sldChg>
      <pc:sldChg chg="modSp mod">
        <pc:chgData name="Iratxe Garratxón" userId="13c7d4ed-db90-46e8-a676-d549e7e13344" providerId="ADAL" clId="{0E0BA717-1DBC-4CC7-BBAC-6E0F685C1FD1}" dt="2019-11-08T08:47:44.109" v="58" actId="1036"/>
        <pc:sldMkLst>
          <pc:docMk/>
          <pc:sldMk cId="2850215015" sldId="322"/>
        </pc:sldMkLst>
        <pc:spChg chg="mod">
          <ac:chgData name="Iratxe Garratxón" userId="13c7d4ed-db90-46e8-a676-d549e7e13344" providerId="ADAL" clId="{0E0BA717-1DBC-4CC7-BBAC-6E0F685C1FD1}" dt="2019-11-08T08:41:38.815" v="23" actId="20577"/>
          <ac:spMkLst>
            <pc:docMk/>
            <pc:sldMk cId="2850215015" sldId="322"/>
            <ac:spMk id="6" creationId="{2A476381-2A51-4DE9-8A5A-083B65226B5A}"/>
          </ac:spMkLst>
        </pc:spChg>
        <pc:grpChg chg="mod">
          <ac:chgData name="Iratxe Garratxón" userId="13c7d4ed-db90-46e8-a676-d549e7e13344" providerId="ADAL" clId="{0E0BA717-1DBC-4CC7-BBAC-6E0F685C1FD1}" dt="2019-11-08T08:47:28.363" v="57" actId="1036"/>
          <ac:grpSpMkLst>
            <pc:docMk/>
            <pc:sldMk cId="2850215015" sldId="322"/>
            <ac:grpSpMk id="4" creationId="{A0B08DDE-4B15-4719-847E-249486A0701B}"/>
          </ac:grpSpMkLst>
        </pc:grpChg>
        <pc:graphicFrameChg chg="mod modGraphic">
          <ac:chgData name="Iratxe Garratxón" userId="13c7d4ed-db90-46e8-a676-d549e7e13344" providerId="ADAL" clId="{0E0BA717-1DBC-4CC7-BBAC-6E0F685C1FD1}" dt="2019-11-08T08:47:02.310" v="49" actId="1076"/>
          <ac:graphicFrameMkLst>
            <pc:docMk/>
            <pc:sldMk cId="2850215015" sldId="322"/>
            <ac:graphicFrameMk id="7" creationId="{F62E12E2-10D9-4DE2-973A-8D83B106DBFC}"/>
          </ac:graphicFrameMkLst>
        </pc:graphicFrameChg>
        <pc:graphicFrameChg chg="mod modGraphic">
          <ac:chgData name="Iratxe Garratxón" userId="13c7d4ed-db90-46e8-a676-d549e7e13344" providerId="ADAL" clId="{0E0BA717-1DBC-4CC7-BBAC-6E0F685C1FD1}" dt="2019-11-08T08:47:44.109" v="58" actId="1036"/>
          <ac:graphicFrameMkLst>
            <pc:docMk/>
            <pc:sldMk cId="2850215015" sldId="322"/>
            <ac:graphicFrameMk id="8" creationId="{78BBEAE5-71F3-4172-AE91-C01490F7625D}"/>
          </ac:graphicFrameMkLst>
        </pc:graphicFrameChg>
      </pc:sldChg>
    </pc:docChg>
  </pc:docChgLst>
  <pc:docChgLst>
    <pc:chgData name="Veronica Tidu" userId="b7ab65a9-a9b0-4462-9a57-2ac70877ebf2" providerId="ADAL" clId="{33D10B26-69B9-40DA-973B-E56C2864D138}"/>
    <pc:docChg chg="modSld">
      <pc:chgData name="Veronica Tidu" userId="b7ab65a9-a9b0-4462-9a57-2ac70877ebf2" providerId="ADAL" clId="{33D10B26-69B9-40DA-973B-E56C2864D138}" dt="2019-11-11T16:43:09.059" v="290" actId="20577"/>
      <pc:docMkLst>
        <pc:docMk/>
      </pc:docMkLst>
      <pc:sldChg chg="modSp">
        <pc:chgData name="Veronica Tidu" userId="b7ab65a9-a9b0-4462-9a57-2ac70877ebf2" providerId="ADAL" clId="{33D10B26-69B9-40DA-973B-E56C2864D138}" dt="2019-11-11T16:32:38.875" v="153" actId="20577"/>
        <pc:sldMkLst>
          <pc:docMk/>
          <pc:sldMk cId="4238631169" sldId="256"/>
        </pc:sldMkLst>
        <pc:graphicFrameChg chg="modGraphic">
          <ac:chgData name="Veronica Tidu" userId="b7ab65a9-a9b0-4462-9a57-2ac70877ebf2" providerId="ADAL" clId="{33D10B26-69B9-40DA-973B-E56C2864D138}" dt="2019-11-11T16:32:38.875" v="153" actId="20577"/>
          <ac:graphicFrameMkLst>
            <pc:docMk/>
            <pc:sldMk cId="4238631169" sldId="256"/>
            <ac:graphicFrameMk id="4" creationId="{211E579B-CD6E-40DA-9E69-68698D37FFC9}"/>
          </ac:graphicFrameMkLst>
        </pc:graphicFrameChg>
      </pc:sldChg>
      <pc:sldChg chg="modSp">
        <pc:chgData name="Veronica Tidu" userId="b7ab65a9-a9b0-4462-9a57-2ac70877ebf2" providerId="ADAL" clId="{33D10B26-69B9-40DA-973B-E56C2864D138}" dt="2019-11-11T16:26:53.546" v="65" actId="20577"/>
        <pc:sldMkLst>
          <pc:docMk/>
          <pc:sldMk cId="1516791689" sldId="257"/>
        </pc:sldMkLst>
        <pc:graphicFrameChg chg="modGraphic">
          <ac:chgData name="Veronica Tidu" userId="b7ab65a9-a9b0-4462-9a57-2ac70877ebf2" providerId="ADAL" clId="{33D10B26-69B9-40DA-973B-E56C2864D138}" dt="2019-11-11T16:26:53.546" v="65" actId="20577"/>
          <ac:graphicFrameMkLst>
            <pc:docMk/>
            <pc:sldMk cId="1516791689" sldId="257"/>
            <ac:graphicFrameMk id="5" creationId="{47B5EDCF-1E1F-4A30-AFE5-54EDB9DCE190}"/>
          </ac:graphicFrameMkLst>
        </pc:graphicFrameChg>
      </pc:sldChg>
      <pc:sldChg chg="modSp">
        <pc:chgData name="Veronica Tidu" userId="b7ab65a9-a9b0-4462-9a57-2ac70877ebf2" providerId="ADAL" clId="{33D10B26-69B9-40DA-973B-E56C2864D138}" dt="2019-11-11T16:31:57.225" v="142" actId="20577"/>
        <pc:sldMkLst>
          <pc:docMk/>
          <pc:sldMk cId="3765076764" sldId="320"/>
        </pc:sldMkLst>
        <pc:graphicFrameChg chg="modGraphic">
          <ac:chgData name="Veronica Tidu" userId="b7ab65a9-a9b0-4462-9a57-2ac70877ebf2" providerId="ADAL" clId="{33D10B26-69B9-40DA-973B-E56C2864D138}" dt="2019-11-11T16:29:54.905" v="109" actId="20577"/>
          <ac:graphicFrameMkLst>
            <pc:docMk/>
            <pc:sldMk cId="3765076764" sldId="320"/>
            <ac:graphicFrameMk id="4" creationId="{00000000-0000-0000-0000-000000000000}"/>
          </ac:graphicFrameMkLst>
        </pc:graphicFrameChg>
        <pc:graphicFrameChg chg="modGraphic">
          <ac:chgData name="Veronica Tidu" userId="b7ab65a9-a9b0-4462-9a57-2ac70877ebf2" providerId="ADAL" clId="{33D10B26-69B9-40DA-973B-E56C2864D138}" dt="2019-11-11T16:31:57.225" v="142" actId="20577"/>
          <ac:graphicFrameMkLst>
            <pc:docMk/>
            <pc:sldMk cId="3765076764" sldId="320"/>
            <ac:graphicFrameMk id="9" creationId="{DE81AC7E-3265-4581-B32A-06858BE5D17B}"/>
          </ac:graphicFrameMkLst>
        </pc:graphicFrameChg>
      </pc:sldChg>
      <pc:sldChg chg="modSp">
        <pc:chgData name="Veronica Tidu" userId="b7ab65a9-a9b0-4462-9a57-2ac70877ebf2" providerId="ADAL" clId="{33D10B26-69B9-40DA-973B-E56C2864D138}" dt="2019-11-11T16:38:23.168" v="234" actId="20577"/>
        <pc:sldMkLst>
          <pc:docMk/>
          <pc:sldMk cId="3847005379" sldId="321"/>
        </pc:sldMkLst>
        <pc:graphicFrameChg chg="modGraphic">
          <ac:chgData name="Veronica Tidu" userId="b7ab65a9-a9b0-4462-9a57-2ac70877ebf2" providerId="ADAL" clId="{33D10B26-69B9-40DA-973B-E56C2864D138}" dt="2019-11-11T16:38:23.168" v="234" actId="20577"/>
          <ac:graphicFrameMkLst>
            <pc:docMk/>
            <pc:sldMk cId="3847005379" sldId="321"/>
            <ac:graphicFrameMk id="5" creationId="{ED879C82-0E04-41AA-8DAF-B8A94EF1E858}"/>
          </ac:graphicFrameMkLst>
        </pc:graphicFrameChg>
      </pc:sldChg>
      <pc:sldChg chg="modSp">
        <pc:chgData name="Veronica Tidu" userId="b7ab65a9-a9b0-4462-9a57-2ac70877ebf2" providerId="ADAL" clId="{33D10B26-69B9-40DA-973B-E56C2864D138}" dt="2019-11-11T16:43:09.059" v="290" actId="20577"/>
        <pc:sldMkLst>
          <pc:docMk/>
          <pc:sldMk cId="2850215015" sldId="322"/>
        </pc:sldMkLst>
        <pc:graphicFrameChg chg="modGraphic">
          <ac:chgData name="Veronica Tidu" userId="b7ab65a9-a9b0-4462-9a57-2ac70877ebf2" providerId="ADAL" clId="{33D10B26-69B9-40DA-973B-E56C2864D138}" dt="2019-11-11T16:43:09.059" v="290" actId="20577"/>
          <ac:graphicFrameMkLst>
            <pc:docMk/>
            <pc:sldMk cId="2850215015" sldId="322"/>
            <ac:graphicFrameMk id="7" creationId="{F62E12E2-10D9-4DE2-973A-8D83B106DBFC}"/>
          </ac:graphicFrameMkLst>
        </pc:graphicFrameChg>
        <pc:graphicFrameChg chg="modGraphic">
          <ac:chgData name="Veronica Tidu" userId="b7ab65a9-a9b0-4462-9a57-2ac70877ebf2" providerId="ADAL" clId="{33D10B26-69B9-40DA-973B-E56C2864D138}" dt="2019-11-11T16:41:03.042" v="264" actId="20577"/>
          <ac:graphicFrameMkLst>
            <pc:docMk/>
            <pc:sldMk cId="2850215015" sldId="322"/>
            <ac:graphicFrameMk id="8" creationId="{78BBEAE5-71F3-4172-AE91-C01490F7625D}"/>
          </ac:graphicFrameMkLst>
        </pc:graphicFrameChg>
      </pc:sldChg>
    </pc:docChg>
  </pc:docChgLst>
  <pc:docChgLst>
    <pc:chgData name="Iratxe Garratxón (GI Group S.P.A)" userId="13c7d4ed-db90-46e8-a676-d549e7e13344" providerId="ADAL" clId="{0E0BA717-1DBC-4CC7-BBAC-6E0F685C1FD1}"/>
    <pc:docChg chg="undo custSel modSld">
      <pc:chgData name="Iratxe Garratxón (GI Group S.P.A)" userId="13c7d4ed-db90-46e8-a676-d549e7e13344" providerId="ADAL" clId="{0E0BA717-1DBC-4CC7-BBAC-6E0F685C1FD1}" dt="2019-11-07T16:21:35.832" v="124" actId="14734"/>
      <pc:docMkLst>
        <pc:docMk/>
      </pc:docMkLst>
      <pc:sldChg chg="modSp mod">
        <pc:chgData name="Iratxe Garratxón (GI Group S.P.A)" userId="13c7d4ed-db90-46e8-a676-d549e7e13344" providerId="ADAL" clId="{0E0BA717-1DBC-4CC7-BBAC-6E0F685C1FD1}" dt="2019-11-07T15:50:40.795" v="107" actId="1076"/>
        <pc:sldMkLst>
          <pc:docMk/>
          <pc:sldMk cId="1516791689" sldId="257"/>
        </pc:sldMkLst>
        <pc:graphicFrameChg chg="mod modGraphic">
          <ac:chgData name="Iratxe Garratxón (GI Group S.P.A)" userId="13c7d4ed-db90-46e8-a676-d549e7e13344" providerId="ADAL" clId="{0E0BA717-1DBC-4CC7-BBAC-6E0F685C1FD1}" dt="2019-11-07T15:50:40.795" v="107" actId="1076"/>
          <ac:graphicFrameMkLst>
            <pc:docMk/>
            <pc:sldMk cId="1516791689" sldId="257"/>
            <ac:graphicFrameMk id="5" creationId="{47B5EDCF-1E1F-4A30-AFE5-54EDB9DCE190}"/>
          </ac:graphicFrameMkLst>
        </pc:graphicFrameChg>
      </pc:sldChg>
      <pc:sldChg chg="modSp mod">
        <pc:chgData name="Iratxe Garratxón (GI Group S.P.A)" userId="13c7d4ed-db90-46e8-a676-d549e7e13344" providerId="ADAL" clId="{0E0BA717-1DBC-4CC7-BBAC-6E0F685C1FD1}" dt="2019-11-07T16:21:35.832" v="124" actId="14734"/>
        <pc:sldMkLst>
          <pc:docMk/>
          <pc:sldMk cId="3847005379" sldId="321"/>
        </pc:sldMkLst>
        <pc:graphicFrameChg chg="modGraphic">
          <ac:chgData name="Iratxe Garratxón (GI Group S.P.A)" userId="13c7d4ed-db90-46e8-a676-d549e7e13344" providerId="ADAL" clId="{0E0BA717-1DBC-4CC7-BBAC-6E0F685C1FD1}" dt="2019-11-07T16:21:35.832" v="124" actId="14734"/>
          <ac:graphicFrameMkLst>
            <pc:docMk/>
            <pc:sldMk cId="3847005379" sldId="321"/>
            <ac:graphicFrameMk id="5" creationId="{ED879C82-0E04-41AA-8DAF-B8A94EF1E85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3E01DB-7B8A-40EC-B06D-5295170D4A61}" type="datetimeFigureOut">
              <a:rPr lang="it-IT" smtClean="0"/>
              <a:t>11/11/2019</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3157C-DE9E-44B9-9762-FE60527C90B1}" type="slidenum">
              <a:rPr lang="it-IT" smtClean="0"/>
              <a:t>‹#›</a:t>
            </a:fld>
            <a:endParaRPr lang="it-IT"/>
          </a:p>
        </p:txBody>
      </p:sp>
    </p:spTree>
    <p:extLst>
      <p:ext uri="{BB962C8B-B14F-4D97-AF65-F5344CB8AC3E}">
        <p14:creationId xmlns:p14="http://schemas.microsoft.com/office/powerpoint/2010/main" val="235000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Updated email on Sales Pro, customer ready (Infopedia)</a:t>
            </a:r>
          </a:p>
        </p:txBody>
      </p:sp>
      <p:sp>
        <p:nvSpPr>
          <p:cNvPr id="4" name="Slide Number Placeholder 3"/>
          <p:cNvSpPr>
            <a:spLocks noGrp="1"/>
          </p:cNvSpPr>
          <p:nvPr>
            <p:ph type="sldNum" sz="quarter" idx="10"/>
          </p:nvPr>
        </p:nvSpPr>
        <p:spPr/>
        <p:txBody>
          <a:bodyPr/>
          <a:lstStyle/>
          <a:p>
            <a:fld id="{559C4131-27BF-498D-9CF6-4AE8FF71D029}" type="slidenum">
              <a:rPr lang="en-US" smtClean="0"/>
              <a:t>2</a:t>
            </a:fld>
            <a:endParaRPr lang="en-US"/>
          </a:p>
        </p:txBody>
      </p:sp>
    </p:spTree>
    <p:extLst>
      <p:ext uri="{BB962C8B-B14F-4D97-AF65-F5344CB8AC3E}">
        <p14:creationId xmlns:p14="http://schemas.microsoft.com/office/powerpoint/2010/main" val="3306203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1083157C-DE9E-44B9-9762-FE60527C90B1}" type="slidenum">
              <a:rPr lang="it-IT" smtClean="0"/>
              <a:t>5</a:t>
            </a:fld>
            <a:endParaRPr lang="it-IT"/>
          </a:p>
        </p:txBody>
      </p:sp>
    </p:spTree>
    <p:extLst>
      <p:ext uri="{BB962C8B-B14F-4D97-AF65-F5344CB8AC3E}">
        <p14:creationId xmlns:p14="http://schemas.microsoft.com/office/powerpoint/2010/main" val="3943551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0A722-DF22-447D-943A-2DD62200C4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59407F05-07ED-4A19-87D3-7AA67A73C4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4" name="Date Placeholder 3">
            <a:extLst>
              <a:ext uri="{FF2B5EF4-FFF2-40B4-BE49-F238E27FC236}">
                <a16:creationId xmlns:a16="http://schemas.microsoft.com/office/drawing/2014/main" id="{151D8A33-2682-474A-9797-597327515A25}"/>
              </a:ext>
            </a:extLst>
          </p:cNvPr>
          <p:cNvSpPr>
            <a:spLocks noGrp="1"/>
          </p:cNvSpPr>
          <p:nvPr>
            <p:ph type="dt" sz="half" idx="10"/>
          </p:nvPr>
        </p:nvSpPr>
        <p:spPr/>
        <p:txBody>
          <a:bodyPr/>
          <a:lstStyle/>
          <a:p>
            <a:fld id="{02236732-84C4-4E3E-B01D-B18AC5A70EF2}" type="datetimeFigureOut">
              <a:rPr lang="it-IT" smtClean="0"/>
              <a:t>11/11/2019</a:t>
            </a:fld>
            <a:endParaRPr lang="it-IT"/>
          </a:p>
        </p:txBody>
      </p:sp>
      <p:sp>
        <p:nvSpPr>
          <p:cNvPr id="5" name="Footer Placeholder 4">
            <a:extLst>
              <a:ext uri="{FF2B5EF4-FFF2-40B4-BE49-F238E27FC236}">
                <a16:creationId xmlns:a16="http://schemas.microsoft.com/office/drawing/2014/main" id="{B6FAF3B6-187B-48FA-9C08-FF29B566BCA8}"/>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C2407CFF-4C6E-47A5-9327-8460342082B8}"/>
              </a:ext>
            </a:extLst>
          </p:cNvPr>
          <p:cNvSpPr>
            <a:spLocks noGrp="1"/>
          </p:cNvSpPr>
          <p:nvPr>
            <p:ph type="sldNum" sz="quarter" idx="12"/>
          </p:nvPr>
        </p:nvSpPr>
        <p:spPr/>
        <p:txBody>
          <a:bodyPr/>
          <a:lstStyle/>
          <a:p>
            <a:fld id="{6F1ED1B2-5C85-42A4-8D5C-5F9C99F55654}" type="slidenum">
              <a:rPr lang="it-IT" smtClean="0"/>
              <a:t>‹#›</a:t>
            </a:fld>
            <a:endParaRPr lang="it-IT"/>
          </a:p>
        </p:txBody>
      </p:sp>
    </p:spTree>
    <p:extLst>
      <p:ext uri="{BB962C8B-B14F-4D97-AF65-F5344CB8AC3E}">
        <p14:creationId xmlns:p14="http://schemas.microsoft.com/office/powerpoint/2010/main" val="1321253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F8C0E-6556-4D48-92F6-930107DC7FBE}"/>
              </a:ext>
            </a:extLst>
          </p:cNvPr>
          <p:cNvSpPr>
            <a:spLocks noGrp="1"/>
          </p:cNvSpPr>
          <p:nvPr>
            <p:ph type="title"/>
          </p:nvPr>
        </p:nvSpPr>
        <p:spPr/>
        <p:txBody>
          <a:bodyPr/>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ADDD5C7B-88EF-425A-8868-8A30DC6137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7D2A6E76-552B-4CCB-8817-A66098F26A85}"/>
              </a:ext>
            </a:extLst>
          </p:cNvPr>
          <p:cNvSpPr>
            <a:spLocks noGrp="1"/>
          </p:cNvSpPr>
          <p:nvPr>
            <p:ph type="dt" sz="half" idx="10"/>
          </p:nvPr>
        </p:nvSpPr>
        <p:spPr/>
        <p:txBody>
          <a:bodyPr/>
          <a:lstStyle/>
          <a:p>
            <a:fld id="{02236732-84C4-4E3E-B01D-B18AC5A70EF2}" type="datetimeFigureOut">
              <a:rPr lang="it-IT" smtClean="0"/>
              <a:t>11/11/2019</a:t>
            </a:fld>
            <a:endParaRPr lang="it-IT"/>
          </a:p>
        </p:txBody>
      </p:sp>
      <p:sp>
        <p:nvSpPr>
          <p:cNvPr id="5" name="Footer Placeholder 4">
            <a:extLst>
              <a:ext uri="{FF2B5EF4-FFF2-40B4-BE49-F238E27FC236}">
                <a16:creationId xmlns:a16="http://schemas.microsoft.com/office/drawing/2014/main" id="{7E9733B4-7061-43A6-9B8F-00B39245A0EF}"/>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74C2F523-4B89-4C99-9DA8-E1D6DF7B0DC4}"/>
              </a:ext>
            </a:extLst>
          </p:cNvPr>
          <p:cNvSpPr>
            <a:spLocks noGrp="1"/>
          </p:cNvSpPr>
          <p:nvPr>
            <p:ph type="sldNum" sz="quarter" idx="12"/>
          </p:nvPr>
        </p:nvSpPr>
        <p:spPr/>
        <p:txBody>
          <a:bodyPr/>
          <a:lstStyle/>
          <a:p>
            <a:fld id="{6F1ED1B2-5C85-42A4-8D5C-5F9C99F55654}" type="slidenum">
              <a:rPr lang="it-IT" smtClean="0"/>
              <a:t>‹#›</a:t>
            </a:fld>
            <a:endParaRPr lang="it-IT"/>
          </a:p>
        </p:txBody>
      </p:sp>
    </p:spTree>
    <p:extLst>
      <p:ext uri="{BB962C8B-B14F-4D97-AF65-F5344CB8AC3E}">
        <p14:creationId xmlns:p14="http://schemas.microsoft.com/office/powerpoint/2010/main" val="3776861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F71AA5-4A1B-4F67-B54C-53E23C8FDA2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287C38DA-DA68-4948-8D64-831EC918C0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4348536F-0EE6-4231-A3A8-51D1EAD76245}"/>
              </a:ext>
            </a:extLst>
          </p:cNvPr>
          <p:cNvSpPr>
            <a:spLocks noGrp="1"/>
          </p:cNvSpPr>
          <p:nvPr>
            <p:ph type="dt" sz="half" idx="10"/>
          </p:nvPr>
        </p:nvSpPr>
        <p:spPr/>
        <p:txBody>
          <a:bodyPr/>
          <a:lstStyle/>
          <a:p>
            <a:fld id="{02236732-84C4-4E3E-B01D-B18AC5A70EF2}" type="datetimeFigureOut">
              <a:rPr lang="it-IT" smtClean="0"/>
              <a:t>11/11/2019</a:t>
            </a:fld>
            <a:endParaRPr lang="it-IT"/>
          </a:p>
        </p:txBody>
      </p:sp>
      <p:sp>
        <p:nvSpPr>
          <p:cNvPr id="5" name="Footer Placeholder 4">
            <a:extLst>
              <a:ext uri="{FF2B5EF4-FFF2-40B4-BE49-F238E27FC236}">
                <a16:creationId xmlns:a16="http://schemas.microsoft.com/office/drawing/2014/main" id="{6E60405F-5CFB-499F-AC65-FD69F244505F}"/>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58B201E3-7B4B-4B34-9448-E16EC25C651E}"/>
              </a:ext>
            </a:extLst>
          </p:cNvPr>
          <p:cNvSpPr>
            <a:spLocks noGrp="1"/>
          </p:cNvSpPr>
          <p:nvPr>
            <p:ph type="sldNum" sz="quarter" idx="12"/>
          </p:nvPr>
        </p:nvSpPr>
        <p:spPr/>
        <p:txBody>
          <a:bodyPr/>
          <a:lstStyle/>
          <a:p>
            <a:fld id="{6F1ED1B2-5C85-42A4-8D5C-5F9C99F55654}" type="slidenum">
              <a:rPr lang="it-IT" smtClean="0"/>
              <a:t>‹#›</a:t>
            </a:fld>
            <a:endParaRPr lang="it-IT"/>
          </a:p>
        </p:txBody>
      </p:sp>
    </p:spTree>
    <p:extLst>
      <p:ext uri="{BB962C8B-B14F-4D97-AF65-F5344CB8AC3E}">
        <p14:creationId xmlns:p14="http://schemas.microsoft.com/office/powerpoint/2010/main" val="4196795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mp; 2-color Non-bulleted text">
    <p:spTree>
      <p:nvGrpSpPr>
        <p:cNvPr id="1" name=""/>
        <p:cNvGrpSpPr/>
        <p:nvPr/>
      </p:nvGrpSpPr>
      <p:grpSpPr>
        <a:xfrm>
          <a:off x="0" y="0"/>
          <a:ext cx="0" cy="0"/>
          <a:chOff x="0" y="0"/>
          <a:chExt cx="0" cy="0"/>
        </a:xfrm>
      </p:grpSpPr>
      <p:sp>
        <p:nvSpPr>
          <p:cNvPr id="4" name="Title 1"/>
          <p:cNvSpPr txBox="1">
            <a:spLocks/>
          </p:cNvSpPr>
          <p:nvPr userDrawn="1"/>
        </p:nvSpPr>
        <p:spPr>
          <a:xfrm>
            <a:off x="268080" y="6479644"/>
            <a:ext cx="11655840" cy="302157"/>
          </a:xfrm>
          <a:prstGeom prst="rect">
            <a:avLst/>
          </a:prstGeom>
        </p:spPr>
        <p:txBody>
          <a:bodyPr vert="horz" wrap="square" lIns="146304" tIns="91440" rIns="146304" bIns="91440" rtlCol="0" anchor="t">
            <a:noAutofit/>
          </a:bodyPr>
          <a:lstStyle>
            <a:lvl1pPr algn="ctr" defTabSz="914169" rtl="0" eaLnBrk="1" latinLnBrk="0" hangingPunct="1">
              <a:lnSpc>
                <a:spcPct val="90000"/>
              </a:lnSpc>
              <a:spcBef>
                <a:spcPct val="0"/>
              </a:spcBef>
              <a:buNone/>
              <a:defRPr lang="en-US" sz="1000" b="0" kern="1200" cap="none" spc="0" baseline="0" dirty="0" smtClean="0">
                <a:ln w="3175">
                  <a:noFill/>
                </a:ln>
                <a:solidFill>
                  <a:schemeClr val="tx1">
                    <a:lumMod val="75000"/>
                    <a:lumOff val="25000"/>
                  </a:schemeClr>
                </a:solidFill>
                <a:effectLst/>
                <a:latin typeface="+mn-lt"/>
                <a:ea typeface="+mn-ea"/>
                <a:cs typeface="Segoe UI" pitchFamily="34" charset="0"/>
              </a:defRPr>
            </a:lvl1pPr>
          </a:lstStyle>
          <a:p>
            <a:r>
              <a:rPr lang="en-US" sz="1000"/>
              <a:t>Microsoft Confidential 2019</a:t>
            </a:r>
          </a:p>
        </p:txBody>
      </p:sp>
    </p:spTree>
    <p:extLst>
      <p:ext uri="{BB962C8B-B14F-4D97-AF65-F5344CB8AC3E}">
        <p14:creationId xmlns:p14="http://schemas.microsoft.com/office/powerpoint/2010/main" val="305452277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69C56-CEFA-4915-92D9-2F9A6312F0B5}"/>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66F4246F-D0CA-476D-8B17-6ED3AA64C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C72220CE-31D6-4C53-A94A-475EF5BAF7F5}"/>
              </a:ext>
            </a:extLst>
          </p:cNvPr>
          <p:cNvSpPr>
            <a:spLocks noGrp="1"/>
          </p:cNvSpPr>
          <p:nvPr>
            <p:ph type="dt" sz="half" idx="10"/>
          </p:nvPr>
        </p:nvSpPr>
        <p:spPr/>
        <p:txBody>
          <a:bodyPr/>
          <a:lstStyle/>
          <a:p>
            <a:fld id="{02236732-84C4-4E3E-B01D-B18AC5A70EF2}" type="datetimeFigureOut">
              <a:rPr lang="it-IT" smtClean="0"/>
              <a:t>11/11/2019</a:t>
            </a:fld>
            <a:endParaRPr lang="it-IT"/>
          </a:p>
        </p:txBody>
      </p:sp>
      <p:sp>
        <p:nvSpPr>
          <p:cNvPr id="5" name="Footer Placeholder 4">
            <a:extLst>
              <a:ext uri="{FF2B5EF4-FFF2-40B4-BE49-F238E27FC236}">
                <a16:creationId xmlns:a16="http://schemas.microsoft.com/office/drawing/2014/main" id="{BAACD087-F19F-41D7-9398-30E41418A5F2}"/>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065820C0-0A2B-453F-BAAE-1B7A7253D384}"/>
              </a:ext>
            </a:extLst>
          </p:cNvPr>
          <p:cNvSpPr>
            <a:spLocks noGrp="1"/>
          </p:cNvSpPr>
          <p:nvPr>
            <p:ph type="sldNum" sz="quarter" idx="12"/>
          </p:nvPr>
        </p:nvSpPr>
        <p:spPr/>
        <p:txBody>
          <a:bodyPr/>
          <a:lstStyle/>
          <a:p>
            <a:fld id="{6F1ED1B2-5C85-42A4-8D5C-5F9C99F55654}" type="slidenum">
              <a:rPr lang="it-IT" smtClean="0"/>
              <a:t>‹#›</a:t>
            </a:fld>
            <a:endParaRPr lang="it-IT"/>
          </a:p>
        </p:txBody>
      </p:sp>
    </p:spTree>
    <p:extLst>
      <p:ext uri="{BB962C8B-B14F-4D97-AF65-F5344CB8AC3E}">
        <p14:creationId xmlns:p14="http://schemas.microsoft.com/office/powerpoint/2010/main" val="3340676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47F64-3EC2-46D0-ACD0-581795BEE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t-IT"/>
          </a:p>
        </p:txBody>
      </p:sp>
      <p:sp>
        <p:nvSpPr>
          <p:cNvPr id="3" name="Text Placeholder 2">
            <a:extLst>
              <a:ext uri="{FF2B5EF4-FFF2-40B4-BE49-F238E27FC236}">
                <a16:creationId xmlns:a16="http://schemas.microsoft.com/office/drawing/2014/main" id="{AB7F4BAF-C9CA-443E-8618-9F04E68E33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EA5A85-245A-4395-A12F-766618774025}"/>
              </a:ext>
            </a:extLst>
          </p:cNvPr>
          <p:cNvSpPr>
            <a:spLocks noGrp="1"/>
          </p:cNvSpPr>
          <p:nvPr>
            <p:ph type="dt" sz="half" idx="10"/>
          </p:nvPr>
        </p:nvSpPr>
        <p:spPr/>
        <p:txBody>
          <a:bodyPr/>
          <a:lstStyle/>
          <a:p>
            <a:fld id="{02236732-84C4-4E3E-B01D-B18AC5A70EF2}" type="datetimeFigureOut">
              <a:rPr lang="it-IT" smtClean="0"/>
              <a:t>11/11/2019</a:t>
            </a:fld>
            <a:endParaRPr lang="it-IT"/>
          </a:p>
        </p:txBody>
      </p:sp>
      <p:sp>
        <p:nvSpPr>
          <p:cNvPr id="5" name="Footer Placeholder 4">
            <a:extLst>
              <a:ext uri="{FF2B5EF4-FFF2-40B4-BE49-F238E27FC236}">
                <a16:creationId xmlns:a16="http://schemas.microsoft.com/office/drawing/2014/main" id="{FC7E8291-9425-4EF7-B15C-000E49983F85}"/>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0571E885-DE90-4D0E-87DD-E27EAFF96D32}"/>
              </a:ext>
            </a:extLst>
          </p:cNvPr>
          <p:cNvSpPr>
            <a:spLocks noGrp="1"/>
          </p:cNvSpPr>
          <p:nvPr>
            <p:ph type="sldNum" sz="quarter" idx="12"/>
          </p:nvPr>
        </p:nvSpPr>
        <p:spPr/>
        <p:txBody>
          <a:bodyPr/>
          <a:lstStyle/>
          <a:p>
            <a:fld id="{6F1ED1B2-5C85-42A4-8D5C-5F9C99F55654}" type="slidenum">
              <a:rPr lang="it-IT" smtClean="0"/>
              <a:t>‹#›</a:t>
            </a:fld>
            <a:endParaRPr lang="it-IT"/>
          </a:p>
        </p:txBody>
      </p:sp>
    </p:spTree>
    <p:extLst>
      <p:ext uri="{BB962C8B-B14F-4D97-AF65-F5344CB8AC3E}">
        <p14:creationId xmlns:p14="http://schemas.microsoft.com/office/powerpoint/2010/main" val="95814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7AB83-69CD-42F1-9B05-04B115153A95}"/>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85D41820-E841-4191-96E6-7CE000674A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a:extLst>
              <a:ext uri="{FF2B5EF4-FFF2-40B4-BE49-F238E27FC236}">
                <a16:creationId xmlns:a16="http://schemas.microsoft.com/office/drawing/2014/main" id="{009C191B-812C-48C7-BA7D-9AA3D38067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a:extLst>
              <a:ext uri="{FF2B5EF4-FFF2-40B4-BE49-F238E27FC236}">
                <a16:creationId xmlns:a16="http://schemas.microsoft.com/office/drawing/2014/main" id="{5C11E7A6-42B8-4366-9D08-99B55E4DBBE4}"/>
              </a:ext>
            </a:extLst>
          </p:cNvPr>
          <p:cNvSpPr>
            <a:spLocks noGrp="1"/>
          </p:cNvSpPr>
          <p:nvPr>
            <p:ph type="dt" sz="half" idx="10"/>
          </p:nvPr>
        </p:nvSpPr>
        <p:spPr/>
        <p:txBody>
          <a:bodyPr/>
          <a:lstStyle/>
          <a:p>
            <a:fld id="{02236732-84C4-4E3E-B01D-B18AC5A70EF2}" type="datetimeFigureOut">
              <a:rPr lang="it-IT" smtClean="0"/>
              <a:t>11/11/2019</a:t>
            </a:fld>
            <a:endParaRPr lang="it-IT"/>
          </a:p>
        </p:txBody>
      </p:sp>
      <p:sp>
        <p:nvSpPr>
          <p:cNvPr id="6" name="Footer Placeholder 5">
            <a:extLst>
              <a:ext uri="{FF2B5EF4-FFF2-40B4-BE49-F238E27FC236}">
                <a16:creationId xmlns:a16="http://schemas.microsoft.com/office/drawing/2014/main" id="{F782573D-3F76-4D68-8232-F381714AD39F}"/>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DBAB2747-AC2D-4B71-924E-7FF807232A04}"/>
              </a:ext>
            </a:extLst>
          </p:cNvPr>
          <p:cNvSpPr>
            <a:spLocks noGrp="1"/>
          </p:cNvSpPr>
          <p:nvPr>
            <p:ph type="sldNum" sz="quarter" idx="12"/>
          </p:nvPr>
        </p:nvSpPr>
        <p:spPr/>
        <p:txBody>
          <a:bodyPr/>
          <a:lstStyle/>
          <a:p>
            <a:fld id="{6F1ED1B2-5C85-42A4-8D5C-5F9C99F55654}" type="slidenum">
              <a:rPr lang="it-IT" smtClean="0"/>
              <a:t>‹#›</a:t>
            </a:fld>
            <a:endParaRPr lang="it-IT"/>
          </a:p>
        </p:txBody>
      </p:sp>
    </p:spTree>
    <p:extLst>
      <p:ext uri="{BB962C8B-B14F-4D97-AF65-F5344CB8AC3E}">
        <p14:creationId xmlns:p14="http://schemas.microsoft.com/office/powerpoint/2010/main" val="20179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A467E-394C-4F97-93BD-53D237F44E41}"/>
              </a:ext>
            </a:extLst>
          </p:cNvPr>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a:extLst>
              <a:ext uri="{FF2B5EF4-FFF2-40B4-BE49-F238E27FC236}">
                <a16:creationId xmlns:a16="http://schemas.microsoft.com/office/drawing/2014/main" id="{17E77B25-8B4D-4BA7-884E-79129148C2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490116-FAA8-4F98-81EA-A6416AE85F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F2054817-951E-4AB7-8B41-203CD9918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707CB-FFA8-40B5-87C4-A995953E0F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9355F1FB-8675-45AF-8DFD-3640BC73A5FB}"/>
              </a:ext>
            </a:extLst>
          </p:cNvPr>
          <p:cNvSpPr>
            <a:spLocks noGrp="1"/>
          </p:cNvSpPr>
          <p:nvPr>
            <p:ph type="dt" sz="half" idx="10"/>
          </p:nvPr>
        </p:nvSpPr>
        <p:spPr/>
        <p:txBody>
          <a:bodyPr/>
          <a:lstStyle/>
          <a:p>
            <a:fld id="{02236732-84C4-4E3E-B01D-B18AC5A70EF2}" type="datetimeFigureOut">
              <a:rPr lang="it-IT" smtClean="0"/>
              <a:t>11/11/2019</a:t>
            </a:fld>
            <a:endParaRPr lang="it-IT"/>
          </a:p>
        </p:txBody>
      </p:sp>
      <p:sp>
        <p:nvSpPr>
          <p:cNvPr id="8" name="Footer Placeholder 7">
            <a:extLst>
              <a:ext uri="{FF2B5EF4-FFF2-40B4-BE49-F238E27FC236}">
                <a16:creationId xmlns:a16="http://schemas.microsoft.com/office/drawing/2014/main" id="{DE6993B6-963F-4244-9A6A-EE6048804150}"/>
              </a:ext>
            </a:extLst>
          </p:cNvPr>
          <p:cNvSpPr>
            <a:spLocks noGrp="1"/>
          </p:cNvSpPr>
          <p:nvPr>
            <p:ph type="ftr" sz="quarter" idx="11"/>
          </p:nvPr>
        </p:nvSpPr>
        <p:spPr/>
        <p:txBody>
          <a:bodyPr/>
          <a:lstStyle/>
          <a:p>
            <a:endParaRPr lang="it-IT"/>
          </a:p>
        </p:txBody>
      </p:sp>
      <p:sp>
        <p:nvSpPr>
          <p:cNvPr id="9" name="Slide Number Placeholder 8">
            <a:extLst>
              <a:ext uri="{FF2B5EF4-FFF2-40B4-BE49-F238E27FC236}">
                <a16:creationId xmlns:a16="http://schemas.microsoft.com/office/drawing/2014/main" id="{B3F46153-8B50-498A-90B0-34F21EEEDF65}"/>
              </a:ext>
            </a:extLst>
          </p:cNvPr>
          <p:cNvSpPr>
            <a:spLocks noGrp="1"/>
          </p:cNvSpPr>
          <p:nvPr>
            <p:ph type="sldNum" sz="quarter" idx="12"/>
          </p:nvPr>
        </p:nvSpPr>
        <p:spPr/>
        <p:txBody>
          <a:bodyPr/>
          <a:lstStyle/>
          <a:p>
            <a:fld id="{6F1ED1B2-5C85-42A4-8D5C-5F9C99F55654}" type="slidenum">
              <a:rPr lang="it-IT" smtClean="0"/>
              <a:t>‹#›</a:t>
            </a:fld>
            <a:endParaRPr lang="it-IT"/>
          </a:p>
        </p:txBody>
      </p:sp>
    </p:spTree>
    <p:extLst>
      <p:ext uri="{BB962C8B-B14F-4D97-AF65-F5344CB8AC3E}">
        <p14:creationId xmlns:p14="http://schemas.microsoft.com/office/powerpoint/2010/main" val="3463393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BE087-0E29-4382-A398-2EAC094C1474}"/>
              </a:ext>
            </a:extLst>
          </p:cNvPr>
          <p:cNvSpPr>
            <a:spLocks noGrp="1"/>
          </p:cNvSpPr>
          <p:nvPr>
            <p:ph type="title"/>
          </p:nvPr>
        </p:nvSpPr>
        <p:spPr/>
        <p:txBody>
          <a:bodyPr/>
          <a:lstStyle/>
          <a:p>
            <a:r>
              <a:rPr lang="en-US"/>
              <a:t>Click to edit Master title style</a:t>
            </a:r>
            <a:endParaRPr lang="it-IT"/>
          </a:p>
        </p:txBody>
      </p:sp>
      <p:sp>
        <p:nvSpPr>
          <p:cNvPr id="3" name="Date Placeholder 2">
            <a:extLst>
              <a:ext uri="{FF2B5EF4-FFF2-40B4-BE49-F238E27FC236}">
                <a16:creationId xmlns:a16="http://schemas.microsoft.com/office/drawing/2014/main" id="{D858C237-1821-4210-86CE-433687C4D48E}"/>
              </a:ext>
            </a:extLst>
          </p:cNvPr>
          <p:cNvSpPr>
            <a:spLocks noGrp="1"/>
          </p:cNvSpPr>
          <p:nvPr>
            <p:ph type="dt" sz="half" idx="10"/>
          </p:nvPr>
        </p:nvSpPr>
        <p:spPr/>
        <p:txBody>
          <a:bodyPr/>
          <a:lstStyle/>
          <a:p>
            <a:fld id="{02236732-84C4-4E3E-B01D-B18AC5A70EF2}" type="datetimeFigureOut">
              <a:rPr lang="it-IT" smtClean="0"/>
              <a:t>11/11/2019</a:t>
            </a:fld>
            <a:endParaRPr lang="it-IT"/>
          </a:p>
        </p:txBody>
      </p:sp>
      <p:sp>
        <p:nvSpPr>
          <p:cNvPr id="4" name="Footer Placeholder 3">
            <a:extLst>
              <a:ext uri="{FF2B5EF4-FFF2-40B4-BE49-F238E27FC236}">
                <a16:creationId xmlns:a16="http://schemas.microsoft.com/office/drawing/2014/main" id="{BEE3F4FB-0F74-43DF-8D8B-D6578961C1CB}"/>
              </a:ext>
            </a:extLst>
          </p:cNvPr>
          <p:cNvSpPr>
            <a:spLocks noGrp="1"/>
          </p:cNvSpPr>
          <p:nvPr>
            <p:ph type="ftr" sz="quarter" idx="11"/>
          </p:nvPr>
        </p:nvSpPr>
        <p:spPr/>
        <p:txBody>
          <a:bodyPr/>
          <a:lstStyle/>
          <a:p>
            <a:endParaRPr lang="it-IT"/>
          </a:p>
        </p:txBody>
      </p:sp>
      <p:sp>
        <p:nvSpPr>
          <p:cNvPr id="5" name="Slide Number Placeholder 4">
            <a:extLst>
              <a:ext uri="{FF2B5EF4-FFF2-40B4-BE49-F238E27FC236}">
                <a16:creationId xmlns:a16="http://schemas.microsoft.com/office/drawing/2014/main" id="{030D09A1-DF3D-49E9-8364-F249C9CC9D57}"/>
              </a:ext>
            </a:extLst>
          </p:cNvPr>
          <p:cNvSpPr>
            <a:spLocks noGrp="1"/>
          </p:cNvSpPr>
          <p:nvPr>
            <p:ph type="sldNum" sz="quarter" idx="12"/>
          </p:nvPr>
        </p:nvSpPr>
        <p:spPr/>
        <p:txBody>
          <a:bodyPr/>
          <a:lstStyle/>
          <a:p>
            <a:fld id="{6F1ED1B2-5C85-42A4-8D5C-5F9C99F55654}" type="slidenum">
              <a:rPr lang="it-IT" smtClean="0"/>
              <a:t>‹#›</a:t>
            </a:fld>
            <a:endParaRPr lang="it-IT"/>
          </a:p>
        </p:txBody>
      </p:sp>
    </p:spTree>
    <p:extLst>
      <p:ext uri="{BB962C8B-B14F-4D97-AF65-F5344CB8AC3E}">
        <p14:creationId xmlns:p14="http://schemas.microsoft.com/office/powerpoint/2010/main" val="1127303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FE3BB8-6943-4797-8BCA-427291C49E9A}"/>
              </a:ext>
            </a:extLst>
          </p:cNvPr>
          <p:cNvSpPr>
            <a:spLocks noGrp="1"/>
          </p:cNvSpPr>
          <p:nvPr>
            <p:ph type="dt" sz="half" idx="10"/>
          </p:nvPr>
        </p:nvSpPr>
        <p:spPr/>
        <p:txBody>
          <a:bodyPr/>
          <a:lstStyle/>
          <a:p>
            <a:fld id="{02236732-84C4-4E3E-B01D-B18AC5A70EF2}" type="datetimeFigureOut">
              <a:rPr lang="it-IT" smtClean="0"/>
              <a:t>11/11/2019</a:t>
            </a:fld>
            <a:endParaRPr lang="it-IT"/>
          </a:p>
        </p:txBody>
      </p:sp>
      <p:sp>
        <p:nvSpPr>
          <p:cNvPr id="3" name="Footer Placeholder 2">
            <a:extLst>
              <a:ext uri="{FF2B5EF4-FFF2-40B4-BE49-F238E27FC236}">
                <a16:creationId xmlns:a16="http://schemas.microsoft.com/office/drawing/2014/main" id="{2C72CBFB-5132-4B6B-AB5A-ADE8F102584D}"/>
              </a:ext>
            </a:extLst>
          </p:cNvPr>
          <p:cNvSpPr>
            <a:spLocks noGrp="1"/>
          </p:cNvSpPr>
          <p:nvPr>
            <p:ph type="ftr" sz="quarter" idx="11"/>
          </p:nvPr>
        </p:nvSpPr>
        <p:spPr/>
        <p:txBody>
          <a:bodyPr/>
          <a:lstStyle/>
          <a:p>
            <a:endParaRPr lang="it-IT"/>
          </a:p>
        </p:txBody>
      </p:sp>
      <p:sp>
        <p:nvSpPr>
          <p:cNvPr id="4" name="Slide Number Placeholder 3">
            <a:extLst>
              <a:ext uri="{FF2B5EF4-FFF2-40B4-BE49-F238E27FC236}">
                <a16:creationId xmlns:a16="http://schemas.microsoft.com/office/drawing/2014/main" id="{42EA8ECA-DEE0-4D53-95CF-897EBCFD1046}"/>
              </a:ext>
            </a:extLst>
          </p:cNvPr>
          <p:cNvSpPr>
            <a:spLocks noGrp="1"/>
          </p:cNvSpPr>
          <p:nvPr>
            <p:ph type="sldNum" sz="quarter" idx="12"/>
          </p:nvPr>
        </p:nvSpPr>
        <p:spPr/>
        <p:txBody>
          <a:bodyPr/>
          <a:lstStyle/>
          <a:p>
            <a:fld id="{6F1ED1B2-5C85-42A4-8D5C-5F9C99F55654}" type="slidenum">
              <a:rPr lang="it-IT" smtClean="0"/>
              <a:t>‹#›</a:t>
            </a:fld>
            <a:endParaRPr lang="it-IT"/>
          </a:p>
        </p:txBody>
      </p:sp>
    </p:spTree>
    <p:extLst>
      <p:ext uri="{BB962C8B-B14F-4D97-AF65-F5344CB8AC3E}">
        <p14:creationId xmlns:p14="http://schemas.microsoft.com/office/powerpoint/2010/main" val="3184988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9D5D7-BD5F-44AA-B7BD-EB3E93F55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96902D3C-3F90-4611-8789-B659104CA4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a:extLst>
              <a:ext uri="{FF2B5EF4-FFF2-40B4-BE49-F238E27FC236}">
                <a16:creationId xmlns:a16="http://schemas.microsoft.com/office/drawing/2014/main" id="{0AD00F49-094F-46FE-A43F-BBC5845DA2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C0965-748B-4631-A7C5-AAFB1CA6AB4D}"/>
              </a:ext>
            </a:extLst>
          </p:cNvPr>
          <p:cNvSpPr>
            <a:spLocks noGrp="1"/>
          </p:cNvSpPr>
          <p:nvPr>
            <p:ph type="dt" sz="half" idx="10"/>
          </p:nvPr>
        </p:nvSpPr>
        <p:spPr/>
        <p:txBody>
          <a:bodyPr/>
          <a:lstStyle/>
          <a:p>
            <a:fld id="{02236732-84C4-4E3E-B01D-B18AC5A70EF2}" type="datetimeFigureOut">
              <a:rPr lang="it-IT" smtClean="0"/>
              <a:t>11/11/2019</a:t>
            </a:fld>
            <a:endParaRPr lang="it-IT"/>
          </a:p>
        </p:txBody>
      </p:sp>
      <p:sp>
        <p:nvSpPr>
          <p:cNvPr id="6" name="Footer Placeholder 5">
            <a:extLst>
              <a:ext uri="{FF2B5EF4-FFF2-40B4-BE49-F238E27FC236}">
                <a16:creationId xmlns:a16="http://schemas.microsoft.com/office/drawing/2014/main" id="{45A73EA8-7D6B-4678-8383-579C402AF6B1}"/>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0999AA42-DB59-4FB1-B099-78ED644094AF}"/>
              </a:ext>
            </a:extLst>
          </p:cNvPr>
          <p:cNvSpPr>
            <a:spLocks noGrp="1"/>
          </p:cNvSpPr>
          <p:nvPr>
            <p:ph type="sldNum" sz="quarter" idx="12"/>
          </p:nvPr>
        </p:nvSpPr>
        <p:spPr/>
        <p:txBody>
          <a:bodyPr/>
          <a:lstStyle/>
          <a:p>
            <a:fld id="{6F1ED1B2-5C85-42A4-8D5C-5F9C99F55654}" type="slidenum">
              <a:rPr lang="it-IT" smtClean="0"/>
              <a:t>‹#›</a:t>
            </a:fld>
            <a:endParaRPr lang="it-IT"/>
          </a:p>
        </p:txBody>
      </p:sp>
    </p:spTree>
    <p:extLst>
      <p:ext uri="{BB962C8B-B14F-4D97-AF65-F5344CB8AC3E}">
        <p14:creationId xmlns:p14="http://schemas.microsoft.com/office/powerpoint/2010/main" val="3590560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4E904-76E6-461A-8187-1793CA038A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a:extLst>
              <a:ext uri="{FF2B5EF4-FFF2-40B4-BE49-F238E27FC236}">
                <a16:creationId xmlns:a16="http://schemas.microsoft.com/office/drawing/2014/main" id="{191091F5-C996-4637-BAD7-DD64AC8246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a:extLst>
              <a:ext uri="{FF2B5EF4-FFF2-40B4-BE49-F238E27FC236}">
                <a16:creationId xmlns:a16="http://schemas.microsoft.com/office/drawing/2014/main" id="{FA5CB549-E120-4EDE-BCDD-F4A4C82C6F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B57350-25C5-40CD-BD6C-983BED8B893D}"/>
              </a:ext>
            </a:extLst>
          </p:cNvPr>
          <p:cNvSpPr>
            <a:spLocks noGrp="1"/>
          </p:cNvSpPr>
          <p:nvPr>
            <p:ph type="dt" sz="half" idx="10"/>
          </p:nvPr>
        </p:nvSpPr>
        <p:spPr/>
        <p:txBody>
          <a:bodyPr/>
          <a:lstStyle/>
          <a:p>
            <a:fld id="{02236732-84C4-4E3E-B01D-B18AC5A70EF2}" type="datetimeFigureOut">
              <a:rPr lang="it-IT" smtClean="0"/>
              <a:t>11/11/2019</a:t>
            </a:fld>
            <a:endParaRPr lang="it-IT"/>
          </a:p>
        </p:txBody>
      </p:sp>
      <p:sp>
        <p:nvSpPr>
          <p:cNvPr id="6" name="Footer Placeholder 5">
            <a:extLst>
              <a:ext uri="{FF2B5EF4-FFF2-40B4-BE49-F238E27FC236}">
                <a16:creationId xmlns:a16="http://schemas.microsoft.com/office/drawing/2014/main" id="{0058722A-C601-4E83-BEC0-C2E548AF1B66}"/>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6818AFE0-6158-4E43-A6C9-0F87E09FC009}"/>
              </a:ext>
            </a:extLst>
          </p:cNvPr>
          <p:cNvSpPr>
            <a:spLocks noGrp="1"/>
          </p:cNvSpPr>
          <p:nvPr>
            <p:ph type="sldNum" sz="quarter" idx="12"/>
          </p:nvPr>
        </p:nvSpPr>
        <p:spPr/>
        <p:txBody>
          <a:bodyPr/>
          <a:lstStyle/>
          <a:p>
            <a:fld id="{6F1ED1B2-5C85-42A4-8D5C-5F9C99F55654}" type="slidenum">
              <a:rPr lang="it-IT" smtClean="0"/>
              <a:t>‹#›</a:t>
            </a:fld>
            <a:endParaRPr lang="it-IT"/>
          </a:p>
        </p:txBody>
      </p:sp>
    </p:spTree>
    <p:extLst>
      <p:ext uri="{BB962C8B-B14F-4D97-AF65-F5344CB8AC3E}">
        <p14:creationId xmlns:p14="http://schemas.microsoft.com/office/powerpoint/2010/main" val="3978413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6C634C-7A6B-4B13-B94B-DDB3F5273D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a:extLst>
              <a:ext uri="{FF2B5EF4-FFF2-40B4-BE49-F238E27FC236}">
                <a16:creationId xmlns:a16="http://schemas.microsoft.com/office/drawing/2014/main" id="{41746084-D52A-4E00-8DD3-D0090FD8FE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9E118432-84DA-4A10-8F6D-1FC65C2B0F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36732-84C4-4E3E-B01D-B18AC5A70EF2}" type="datetimeFigureOut">
              <a:rPr lang="it-IT" smtClean="0"/>
              <a:t>11/11/2019</a:t>
            </a:fld>
            <a:endParaRPr lang="it-IT"/>
          </a:p>
        </p:txBody>
      </p:sp>
      <p:sp>
        <p:nvSpPr>
          <p:cNvPr id="5" name="Footer Placeholder 4">
            <a:extLst>
              <a:ext uri="{FF2B5EF4-FFF2-40B4-BE49-F238E27FC236}">
                <a16:creationId xmlns:a16="http://schemas.microsoft.com/office/drawing/2014/main" id="{EDF7A56C-65CC-434E-854B-A185476ED7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a:extLst>
              <a:ext uri="{FF2B5EF4-FFF2-40B4-BE49-F238E27FC236}">
                <a16:creationId xmlns:a16="http://schemas.microsoft.com/office/drawing/2014/main" id="{CE46E7E4-A322-4A9C-8331-B817133D64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ED1B2-5C85-42A4-8D5C-5F9C99F55654}" type="slidenum">
              <a:rPr lang="it-IT" smtClean="0"/>
              <a:t>‹#›</a:t>
            </a:fld>
            <a:endParaRPr lang="it-IT"/>
          </a:p>
        </p:txBody>
      </p:sp>
    </p:spTree>
    <p:extLst>
      <p:ext uri="{BB962C8B-B14F-4D97-AF65-F5344CB8AC3E}">
        <p14:creationId xmlns:p14="http://schemas.microsoft.com/office/powerpoint/2010/main" val="3211376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log.topohq.com/sales-process-how-to-design-and-manage-a-process-that-will-scale/" TargetMode="External"/><Relationship Id="rId2" Type="http://schemas.openxmlformats.org/officeDocument/2006/relationships/hyperlink" Target="https://www.cxpa.org/HigherLogic/System/DownloadDocumentFile.ashx?DocumentFileKey=256e746b-7a5f-9d49-c63f-c651657db9e9" TargetMode="External"/><Relationship Id="rId1" Type="http://schemas.openxmlformats.org/officeDocument/2006/relationships/slideLayout" Target="../slideLayouts/slideLayout6.xml"/><Relationship Id="rId6" Type="http://schemas.openxmlformats.org/officeDocument/2006/relationships/hyperlink" Target="https://nucleusresearch.com/research/single/crm-pays-back-8-71-for-every-dollar-spent/" TargetMode="External"/><Relationship Id="rId5" Type="http://schemas.openxmlformats.org/officeDocument/2006/relationships/hyperlink" Target="https://blog.topohq.com/sales-engagement-the-definitive-guide/" TargetMode="External"/><Relationship Id="rId4" Type="http://schemas.openxmlformats.org/officeDocument/2006/relationships/hyperlink" Target="https://www.mckinsey.com/business-functions/marketing-and-sales/our-insights/finding-the-right-digital-balance-in-b2b-customer-experienc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ynamics.microsoft.com/sales" TargetMode="External"/><Relationship Id="rId7" Type="http://schemas.openxmlformats.org/officeDocument/2006/relationships/hyperlink" Target="https://trials.dynamics.com/Dynamics365/Signup"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dynamics.microsoft.com/en-us/contact-us/" TargetMode="External"/><Relationship Id="rId5" Type="http://schemas.openxmlformats.org/officeDocument/2006/relationships/hyperlink" Target="https://dynamics.microsoft.com/en-us/customer-stories/" TargetMode="External"/><Relationship Id="rId4" Type="http://schemas.openxmlformats.org/officeDocument/2006/relationships/hyperlink" Target="https://go.microsoft.com/fwlink/?LinkId=52183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F2E4C74-B90A-44AD-903E-92F99897969A}"/>
              </a:ext>
            </a:extLst>
          </p:cNvPr>
          <p:cNvGraphicFramePr>
            <a:graphicFrameLocks noGrp="1"/>
          </p:cNvGraphicFramePr>
          <p:nvPr>
            <p:extLst>
              <p:ext uri="{D42A27DB-BD31-4B8C-83A1-F6EECF244321}">
                <p14:modId xmlns:p14="http://schemas.microsoft.com/office/powerpoint/2010/main" val="587902449"/>
              </p:ext>
            </p:extLst>
          </p:nvPr>
        </p:nvGraphicFramePr>
        <p:xfrm>
          <a:off x="1180380" y="1031477"/>
          <a:ext cx="6800915" cy="454136"/>
        </p:xfrm>
        <a:graphic>
          <a:graphicData uri="http://schemas.openxmlformats.org/drawingml/2006/table">
            <a:tbl>
              <a:tblPr firstRow="1" bandRow="1">
                <a:tableStyleId>{5C22544A-7EE6-4342-B048-85BDC9FD1C3A}</a:tableStyleId>
              </a:tblPr>
              <a:tblGrid>
                <a:gridCol w="6800915">
                  <a:extLst>
                    <a:ext uri="{9D8B030D-6E8A-4147-A177-3AD203B41FA5}">
                      <a16:colId xmlns:a16="http://schemas.microsoft.com/office/drawing/2014/main" val="4059160711"/>
                    </a:ext>
                  </a:extLst>
                </a:gridCol>
              </a:tblGrid>
              <a:tr h="449056">
                <a:tc>
                  <a:txBody>
                    <a:bodyPr/>
                    <a:lstStyle/>
                    <a:p>
                      <a:pPr marL="0" marR="0" lvl="0" indent="0" algn="l" defTabSz="914367" rtl="0" eaLnBrk="1" fontAlgn="base" latinLnBrk="0" hangingPunct="1">
                        <a:lnSpc>
                          <a:spcPct val="100000"/>
                        </a:lnSpc>
                        <a:spcBef>
                          <a:spcPts val="0"/>
                        </a:spcBef>
                        <a:spcAft>
                          <a:spcPts val="0"/>
                        </a:spcAft>
                        <a:buClrTx/>
                        <a:buSzTx/>
                        <a:buFontTx/>
                        <a:buNone/>
                        <a:tabLst/>
                        <a:defRPr/>
                      </a:pPr>
                      <a:r>
                        <a:rPr lang="en-US" sz="2300" b="1" kern="1200" noProof="0" dirty="0">
                          <a:solidFill>
                            <a:schemeClr val="tx1">
                              <a:lumMod val="50000"/>
                            </a:schemeClr>
                          </a:solidFill>
                          <a:latin typeface="+mj-lt"/>
                          <a:ea typeface="+mn-ea"/>
                          <a:cs typeface="+mn-cs"/>
                        </a:rPr>
                        <a:t>Questions (to set the trap)</a:t>
                      </a:r>
                    </a:p>
                  </a:txBody>
                  <a:tcPr marL="103617" marR="103617" marT="51808" marB="518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81265977"/>
                  </a:ext>
                </a:extLst>
              </a:tr>
            </a:tbl>
          </a:graphicData>
        </a:graphic>
      </p:graphicFrame>
      <p:graphicFrame>
        <p:nvGraphicFramePr>
          <p:cNvPr id="5" name="Table 4">
            <a:extLst>
              <a:ext uri="{FF2B5EF4-FFF2-40B4-BE49-F238E27FC236}">
                <a16:creationId xmlns:a16="http://schemas.microsoft.com/office/drawing/2014/main" id="{47B5EDCF-1E1F-4A30-AFE5-54EDB9DCE190}"/>
              </a:ext>
            </a:extLst>
          </p:cNvPr>
          <p:cNvGraphicFramePr>
            <a:graphicFrameLocks noGrp="1"/>
          </p:cNvGraphicFramePr>
          <p:nvPr>
            <p:extLst>
              <p:ext uri="{D42A27DB-BD31-4B8C-83A1-F6EECF244321}">
                <p14:modId xmlns:p14="http://schemas.microsoft.com/office/powerpoint/2010/main" val="3541186321"/>
              </p:ext>
            </p:extLst>
          </p:nvPr>
        </p:nvGraphicFramePr>
        <p:xfrm>
          <a:off x="1087825" y="2069806"/>
          <a:ext cx="7453100" cy="4038473"/>
        </p:xfrm>
        <a:graphic>
          <a:graphicData uri="http://schemas.openxmlformats.org/drawingml/2006/table">
            <a:tbl>
              <a:tblPr firstRow="1" firstCol="1" bandRow="1">
                <a:tableStyleId>{5C22544A-7EE6-4342-B048-85BDC9FD1C3A}</a:tableStyleId>
              </a:tblPr>
              <a:tblGrid>
                <a:gridCol w="2746648">
                  <a:extLst>
                    <a:ext uri="{9D8B030D-6E8A-4147-A177-3AD203B41FA5}">
                      <a16:colId xmlns:a16="http://schemas.microsoft.com/office/drawing/2014/main" val="1522177934"/>
                    </a:ext>
                  </a:extLst>
                </a:gridCol>
                <a:gridCol w="4706452">
                  <a:extLst>
                    <a:ext uri="{9D8B030D-6E8A-4147-A177-3AD203B41FA5}">
                      <a16:colId xmlns:a16="http://schemas.microsoft.com/office/drawing/2014/main" val="43540729"/>
                    </a:ext>
                  </a:extLst>
                </a:gridCol>
              </a:tblGrid>
              <a:tr h="241808">
                <a:tc>
                  <a:txBody>
                    <a:bodyPr/>
                    <a:lstStyle/>
                    <a:p>
                      <a:pPr marL="0" marR="0">
                        <a:spcBef>
                          <a:spcPts val="0"/>
                        </a:spcBef>
                        <a:spcAft>
                          <a:spcPts val="0"/>
                        </a:spcAft>
                      </a:pPr>
                      <a:r>
                        <a:rPr lang="en-US" sz="1100" b="1" kern="1200" dirty="0" err="1">
                          <a:solidFill>
                            <a:schemeClr val="tx1">
                              <a:lumMod val="50000"/>
                            </a:schemeClr>
                          </a:solidFill>
                          <a:latin typeface="+mj-lt"/>
                          <a:ea typeface="+mn-ea"/>
                          <a:cs typeface="+mn-cs"/>
                        </a:rPr>
                        <a:t>Domanda</a:t>
                      </a:r>
                      <a:endParaRPr lang="en-US" sz="1100" b="1" kern="1200" dirty="0">
                        <a:solidFill>
                          <a:schemeClr val="tx1">
                            <a:lumMod val="50000"/>
                          </a:schemeClr>
                        </a:solidFill>
                        <a:latin typeface="+mj-lt"/>
                        <a:ea typeface="+mn-ea"/>
                        <a:cs typeface="+mn-cs"/>
                      </a:endParaRPr>
                    </a:p>
                  </a:txBody>
                  <a:tcPr marL="63445" marR="63445"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spcBef>
                          <a:spcPts val="0"/>
                        </a:spcBef>
                        <a:spcAft>
                          <a:spcPts val="0"/>
                        </a:spcAft>
                      </a:pPr>
                      <a:r>
                        <a:rPr lang="en-US" sz="1100" b="1" kern="1200" dirty="0" err="1">
                          <a:solidFill>
                            <a:schemeClr val="tx1">
                              <a:lumMod val="50000"/>
                            </a:schemeClr>
                          </a:solidFill>
                          <a:latin typeface="+mj-lt"/>
                          <a:ea typeface="+mn-ea"/>
                          <a:cs typeface="+mn-cs"/>
                        </a:rPr>
                        <a:t>Risposta</a:t>
                      </a:r>
                      <a:endParaRPr lang="en-US" sz="1100" b="1" kern="1200" dirty="0">
                        <a:solidFill>
                          <a:schemeClr val="tx1">
                            <a:lumMod val="50000"/>
                          </a:schemeClr>
                        </a:solidFill>
                        <a:latin typeface="+mj-lt"/>
                        <a:ea typeface="+mn-ea"/>
                        <a:cs typeface="+mn-cs"/>
                      </a:endParaRPr>
                    </a:p>
                  </a:txBody>
                  <a:tcPr marL="63445" marR="63445" marT="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817859614"/>
                  </a:ext>
                </a:extLst>
              </a:tr>
              <a:tr h="918559">
                <a:tc>
                  <a:txBody>
                    <a:bodyPr/>
                    <a:lstStyle/>
                    <a:p>
                      <a:pPr marL="0" marR="0" lvl="0" indent="0" algn="l" defTabSz="914367" rtl="0" eaLnBrk="1" fontAlgn="auto" latinLnBrk="0" hangingPunct="1">
                        <a:lnSpc>
                          <a:spcPct val="100000"/>
                        </a:lnSpc>
                        <a:spcBef>
                          <a:spcPts val="600"/>
                        </a:spcBef>
                        <a:spcAft>
                          <a:spcPts val="0"/>
                        </a:spcAft>
                        <a:buClrTx/>
                        <a:buSzTx/>
                        <a:buFontTx/>
                        <a:buNone/>
                        <a:tabLst/>
                        <a:defRPr/>
                      </a:pPr>
                      <a:r>
                        <a:rPr lang="it-IT" sz="1050" b="0" kern="1200" dirty="0">
                          <a:solidFill>
                            <a:schemeClr val="tx1">
                              <a:lumMod val="50000"/>
                            </a:schemeClr>
                          </a:solidFill>
                          <a:latin typeface="+mn-lt"/>
                          <a:ea typeface="+mn-ea"/>
                          <a:cs typeface="+mn-cs"/>
                        </a:rPr>
                        <a:t>I tuoi venditori faticano a capire su che cosa concentrarsi?
</a:t>
                      </a:r>
                      <a:endParaRPr lang="en-US" sz="1050" b="0" kern="1200" dirty="0">
                        <a:solidFill>
                          <a:schemeClr val="tx1">
                            <a:lumMod val="50000"/>
                          </a:schemeClr>
                        </a:solidFill>
                        <a:latin typeface="+mn-lt"/>
                        <a:ea typeface="+mn-ea"/>
                        <a:cs typeface="+mn-cs"/>
                      </a:endParaRPr>
                    </a:p>
                  </a:txBody>
                  <a:tcPr marL="63331" marR="63331" marT="10795"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lnSpc>
                          <a:spcPct val="100000"/>
                        </a:lnSpc>
                        <a:spcBef>
                          <a:spcPts val="0"/>
                        </a:spcBef>
                        <a:spcAft>
                          <a:spcPts val="0"/>
                        </a:spcAft>
                        <a:buFontTx/>
                        <a:buNone/>
                      </a:pPr>
                      <a:r>
                        <a:rPr lang="en-US" sz="1050" b="0" i="1" kern="1200" dirty="0">
                          <a:solidFill>
                            <a:schemeClr val="tx1">
                              <a:lumMod val="50000"/>
                            </a:schemeClr>
                          </a:solidFill>
                          <a:latin typeface="+mn-lt"/>
                          <a:ea typeface="+mn-ea"/>
                          <a:cs typeface="+mn-cs"/>
                        </a:rPr>
                        <a:t>Timeline</a:t>
                      </a:r>
                      <a:r>
                        <a:rPr lang="en-US" sz="1050" b="0" kern="1200" dirty="0">
                          <a:solidFill>
                            <a:schemeClr val="tx1">
                              <a:lumMod val="50000"/>
                            </a:schemeClr>
                          </a:solidFill>
                          <a:latin typeface="+mn-lt"/>
                          <a:ea typeface="+mn-ea"/>
                          <a:cs typeface="+mn-cs"/>
                        </a:rPr>
                        <a:t> -</a:t>
                      </a:r>
                      <a:r>
                        <a:rPr lang="it-IT" sz="1050" b="0" kern="1200" dirty="0">
                          <a:solidFill>
                            <a:schemeClr val="tx1">
                              <a:lumMod val="50000"/>
                            </a:schemeClr>
                          </a:solidFill>
                          <a:latin typeface="+mn-lt"/>
                          <a:ea typeface="+mn-ea"/>
                          <a:cs typeface="+mn-cs"/>
                        </a:rPr>
                        <a:t>I venditori si destreggiano con un numero crescente di stakeholder, diventa più difficile personalizzare le interazioni</a:t>
                      </a:r>
                      <a:r>
                        <a:rPr lang="en-US" sz="1050" b="0" kern="1200" dirty="0">
                          <a:solidFill>
                            <a:schemeClr val="tx1">
                              <a:lumMod val="50000"/>
                            </a:schemeClr>
                          </a:solidFill>
                          <a:latin typeface="+mn-lt"/>
                          <a:ea typeface="+mn-ea"/>
                          <a:cs typeface="+mn-cs"/>
                        </a:rPr>
                        <a:t>. </a:t>
                      </a:r>
                      <a:r>
                        <a:rPr lang="en-US" sz="1050" b="0" i="1" kern="1200" dirty="0">
                          <a:solidFill>
                            <a:schemeClr val="tx1">
                              <a:lumMod val="50000"/>
                            </a:schemeClr>
                          </a:solidFill>
                          <a:latin typeface="+mn-lt"/>
                          <a:ea typeface="+mn-ea"/>
                          <a:cs typeface="+mn-cs"/>
                        </a:rPr>
                        <a:t>Business process UI </a:t>
                      </a:r>
                      <a:r>
                        <a:rPr lang="en-US" sz="1050" b="0" kern="1200" dirty="0">
                          <a:solidFill>
                            <a:schemeClr val="tx1">
                              <a:lumMod val="50000"/>
                            </a:schemeClr>
                          </a:solidFill>
                          <a:latin typeface="+mn-lt"/>
                          <a:ea typeface="+mn-ea"/>
                          <a:cs typeface="+mn-cs"/>
                        </a:rPr>
                        <a:t>– </a:t>
                      </a:r>
                      <a:r>
                        <a:rPr lang="it-IT" sz="1050" b="0" kern="1200" dirty="0">
                          <a:solidFill>
                            <a:schemeClr val="tx1">
                              <a:lumMod val="50000"/>
                            </a:schemeClr>
                          </a:solidFill>
                          <a:latin typeface="+mn-lt"/>
                          <a:ea typeface="+mn-ea"/>
                          <a:cs typeface="+mn-cs"/>
                        </a:rPr>
                        <a:t>Per evitare distrazioni, le organizzazioni devono restringere le scelte ottimali</a:t>
                      </a:r>
                      <a:r>
                        <a:rPr lang="en-US" sz="1050" b="0" kern="1200" dirty="0">
                          <a:solidFill>
                            <a:schemeClr val="tx1">
                              <a:lumMod val="50000"/>
                            </a:schemeClr>
                          </a:solidFill>
                          <a:latin typeface="+mn-lt"/>
                          <a:ea typeface="+mn-ea"/>
                          <a:cs typeface="+mn-cs"/>
                        </a:rPr>
                        <a:t>. </a:t>
                      </a:r>
                      <a:r>
                        <a:rPr lang="en-US" sz="1050" b="0" i="1" kern="1200" dirty="0">
                          <a:solidFill>
                            <a:schemeClr val="tx1">
                              <a:lumMod val="50000"/>
                            </a:schemeClr>
                          </a:solidFill>
                          <a:latin typeface="+mn-lt"/>
                          <a:ea typeface="+mn-ea"/>
                          <a:cs typeface="+mn-cs"/>
                        </a:rPr>
                        <a:t>Report, </a:t>
                      </a:r>
                      <a:r>
                        <a:rPr lang="en-US" sz="1050" b="0" i="1" kern="1200" dirty="0" err="1">
                          <a:solidFill>
                            <a:schemeClr val="tx1">
                              <a:lumMod val="50000"/>
                            </a:schemeClr>
                          </a:solidFill>
                          <a:latin typeface="+mn-lt"/>
                          <a:ea typeface="+mn-ea"/>
                          <a:cs typeface="+mn-cs"/>
                        </a:rPr>
                        <a:t>grafici</a:t>
                      </a:r>
                      <a:r>
                        <a:rPr lang="en-US" sz="1050" b="0" i="1" kern="1200" dirty="0">
                          <a:solidFill>
                            <a:schemeClr val="tx1">
                              <a:lumMod val="50000"/>
                            </a:schemeClr>
                          </a:solidFill>
                          <a:latin typeface="+mn-lt"/>
                          <a:ea typeface="+mn-ea"/>
                          <a:cs typeface="+mn-cs"/>
                        </a:rPr>
                        <a:t>, dashboard </a:t>
                      </a:r>
                      <a:r>
                        <a:rPr lang="en-US" sz="1050" b="0" kern="1200" dirty="0">
                          <a:solidFill>
                            <a:schemeClr val="tx1">
                              <a:lumMod val="50000"/>
                            </a:schemeClr>
                          </a:solidFill>
                          <a:latin typeface="+mn-lt"/>
                          <a:ea typeface="+mn-ea"/>
                          <a:cs typeface="+mn-cs"/>
                        </a:rPr>
                        <a:t>- </a:t>
                      </a:r>
                      <a:r>
                        <a:rPr lang="it-IT" sz="1050" b="0" kern="1200" dirty="0">
                          <a:solidFill>
                            <a:schemeClr val="tx1">
                              <a:lumMod val="50000"/>
                            </a:schemeClr>
                          </a:solidFill>
                          <a:latin typeface="+mn-lt"/>
                          <a:ea typeface="+mn-ea"/>
                          <a:cs typeface="+mn-cs"/>
                        </a:rPr>
                        <a:t>Molti rappresentanti di vendita non hanno chiaro ciò che ci si aspetta da loro</a:t>
                      </a:r>
                      <a:endParaRPr lang="en-US" sz="1050" b="0" kern="1200" dirty="0">
                        <a:solidFill>
                          <a:schemeClr val="tx1">
                            <a:lumMod val="50000"/>
                          </a:schemeClr>
                        </a:solidFill>
                        <a:latin typeface="+mn-lt"/>
                        <a:ea typeface="+mn-ea"/>
                        <a:cs typeface="+mn-cs"/>
                      </a:endParaRPr>
                    </a:p>
                    <a:p>
                      <a:pPr marL="0" marR="0" lvl="0" indent="0" algn="l" defTabSz="1036463" rtl="0" eaLnBrk="1" fontAlgn="auto" latinLnBrk="0" hangingPunct="1">
                        <a:lnSpc>
                          <a:spcPct val="100000"/>
                        </a:lnSpc>
                        <a:spcBef>
                          <a:spcPts val="0"/>
                        </a:spcBef>
                        <a:spcAft>
                          <a:spcPts val="0"/>
                        </a:spcAft>
                        <a:buClrTx/>
                        <a:buSzTx/>
                        <a:buFontTx/>
                        <a:buNone/>
                        <a:tabLst/>
                        <a:defRPr/>
                      </a:pPr>
                      <a:r>
                        <a:rPr lang="it-IT" sz="1050" b="0" kern="1200" dirty="0">
                          <a:solidFill>
                            <a:schemeClr val="tx1">
                              <a:lumMod val="50000"/>
                            </a:schemeClr>
                          </a:solidFill>
                          <a:latin typeface="+mn-lt"/>
                          <a:ea typeface="+mn-ea"/>
                          <a:cs typeface="+mn-cs"/>
                        </a:rPr>
                        <a:t>L'88% dei clienti si aspetta vendite personalizzate entro il 2020 </a:t>
                      </a:r>
                      <a:r>
                        <a:rPr lang="en-US" sz="1050" u="sng" kern="1200" dirty="0">
                          <a:solidFill>
                            <a:schemeClr val="dk1"/>
                          </a:solidFill>
                          <a:effectLst/>
                          <a:latin typeface="+mn-lt"/>
                          <a:ea typeface="+mn-ea"/>
                          <a:cs typeface="+mn-cs"/>
                          <a:hlinkClick r:id="rId2"/>
                        </a:rPr>
                        <a:t>Walker</a:t>
                      </a:r>
                      <a:r>
                        <a:rPr lang="en-US" sz="1600" u="sng" kern="1200" dirty="0">
                          <a:solidFill>
                            <a:schemeClr val="dk1"/>
                          </a:solidFill>
                          <a:effectLst/>
                          <a:latin typeface="+mn-lt"/>
                          <a:ea typeface="+mn-ea"/>
                          <a:cs typeface="+mn-cs"/>
                        </a:rPr>
                        <a:t>. </a:t>
                      </a:r>
                      <a:r>
                        <a:rPr lang="it-IT" sz="1050" kern="1200" dirty="0">
                          <a:solidFill>
                            <a:schemeClr val="dk1"/>
                          </a:solidFill>
                          <a:effectLst/>
                          <a:latin typeface="+mn-lt"/>
                          <a:ea typeface="+mn-ea"/>
                          <a:cs typeface="+mn-cs"/>
                        </a:rPr>
                        <a:t>10 persone sono coinvolte nella decisione di acquisto media </a:t>
                      </a:r>
                      <a:r>
                        <a:rPr lang="en-US" sz="1050" kern="1200" dirty="0">
                          <a:solidFill>
                            <a:schemeClr val="dk1"/>
                          </a:solidFill>
                          <a:effectLst/>
                          <a:latin typeface="+mn-lt"/>
                          <a:ea typeface="+mn-ea"/>
                          <a:cs typeface="+mn-cs"/>
                        </a:rPr>
                        <a:t>(Gartner, Eliminating B2B Buying Complexity On and Offline)</a:t>
                      </a:r>
                    </a:p>
                  </a:txBody>
                  <a:tcPr marL="63331" marR="63331" marT="10795"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5459685"/>
                  </a:ext>
                </a:extLst>
              </a:tr>
              <a:tr h="839851">
                <a:tc>
                  <a:txBody>
                    <a:bodyPr/>
                    <a:lstStyle/>
                    <a:p>
                      <a:pPr marL="0" marR="0" lvl="0" indent="0" algn="l" defTabSz="914367" rtl="0" eaLnBrk="1" fontAlgn="auto" latinLnBrk="0" hangingPunct="1">
                        <a:lnSpc>
                          <a:spcPct val="100000"/>
                        </a:lnSpc>
                        <a:spcBef>
                          <a:spcPts val="600"/>
                        </a:spcBef>
                        <a:spcAft>
                          <a:spcPts val="0"/>
                        </a:spcAft>
                        <a:buClrTx/>
                        <a:buSzTx/>
                        <a:buFontTx/>
                        <a:buNone/>
                        <a:tabLst/>
                        <a:defRPr/>
                      </a:pPr>
                      <a:r>
                        <a:rPr lang="it-IT" sz="1050" b="0" kern="1200" dirty="0">
                          <a:solidFill>
                            <a:schemeClr val="tx1">
                              <a:lumMod val="50000"/>
                            </a:schemeClr>
                          </a:solidFill>
                          <a:latin typeface="+mn-lt"/>
                          <a:ea typeface="+mn-ea"/>
                          <a:cs typeface="+mn-cs"/>
                        </a:rPr>
                        <a:t>I tuoi venditori si lamentano dei troppi strumenti disconnessi?
</a:t>
                      </a:r>
                      <a:endParaRPr lang="en-US" sz="1050" b="0" kern="1200" dirty="0">
                        <a:solidFill>
                          <a:schemeClr val="tx1">
                            <a:lumMod val="50000"/>
                          </a:schemeClr>
                        </a:solidFill>
                        <a:latin typeface="+mn-lt"/>
                        <a:ea typeface="+mn-ea"/>
                        <a:cs typeface="+mn-cs"/>
                      </a:endParaRPr>
                    </a:p>
                  </a:txBody>
                  <a:tcPr marL="63331" marR="63331" marT="10795"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32384" rtl="0" eaLnBrk="1" fontAlgn="auto" latinLnBrk="0" hangingPunct="1">
                        <a:lnSpc>
                          <a:spcPct val="100000"/>
                        </a:lnSpc>
                        <a:spcBef>
                          <a:spcPts val="200"/>
                        </a:spcBef>
                        <a:spcAft>
                          <a:spcPts val="0"/>
                        </a:spcAft>
                        <a:buClrTx/>
                        <a:buSzTx/>
                        <a:buFontTx/>
                        <a:buNone/>
                        <a:tabLst/>
                        <a:defRPr/>
                      </a:pPr>
                      <a:r>
                        <a:rPr lang="en-US" sz="1050" b="0" i="1" kern="1200" noProof="0" dirty="0">
                          <a:solidFill>
                            <a:schemeClr val="tx1">
                              <a:lumMod val="50000"/>
                            </a:schemeClr>
                          </a:solidFill>
                          <a:latin typeface="+mn-lt"/>
                          <a:ea typeface="+mn-ea"/>
                          <a:cs typeface="+mn-cs"/>
                        </a:rPr>
                        <a:t>Seamless sales tools </a:t>
                      </a:r>
                      <a:r>
                        <a:rPr lang="en-US" sz="1050" b="0" kern="1200" noProof="0" dirty="0">
                          <a:solidFill>
                            <a:schemeClr val="tx1">
                              <a:lumMod val="50000"/>
                            </a:schemeClr>
                          </a:solidFill>
                          <a:latin typeface="+mn-lt"/>
                          <a:ea typeface="+mn-ea"/>
                          <a:cs typeface="+mn-cs"/>
                        </a:rPr>
                        <a:t>- </a:t>
                      </a:r>
                      <a:r>
                        <a:rPr lang="it-IT" sz="1050" b="0" kern="1200" noProof="0" dirty="0">
                          <a:solidFill>
                            <a:schemeClr val="tx1">
                              <a:lumMod val="50000"/>
                            </a:schemeClr>
                          </a:solidFill>
                          <a:latin typeface="+mn-lt"/>
                          <a:ea typeface="+mn-ea"/>
                          <a:cs typeface="+mn-cs"/>
                        </a:rPr>
                        <a:t>I nuovi strumenti di vendita, se non intuitivi e integrati nella routine quotidiana e nel flusso di lavoro del rappresentante di vendita, diventeranno una distrazione</a:t>
                      </a:r>
                      <a:r>
                        <a:rPr lang="en-US" sz="1050" b="0" i="1" kern="1200" noProof="0" dirty="0">
                          <a:solidFill>
                            <a:schemeClr val="tx1">
                              <a:lumMod val="50000"/>
                            </a:schemeClr>
                          </a:solidFill>
                          <a:latin typeface="+mn-lt"/>
                          <a:ea typeface="+mn-ea"/>
                          <a:cs typeface="+mn-cs"/>
                        </a:rPr>
                        <a:t>. Mobile apps</a:t>
                      </a:r>
                      <a:r>
                        <a:rPr lang="en-US" sz="1050" b="0" kern="1200" noProof="0" dirty="0">
                          <a:solidFill>
                            <a:schemeClr val="tx1">
                              <a:lumMod val="50000"/>
                            </a:schemeClr>
                          </a:solidFill>
                          <a:latin typeface="+mn-lt"/>
                          <a:ea typeface="+mn-ea"/>
                          <a:cs typeface="+mn-cs"/>
                        </a:rPr>
                        <a:t> - </a:t>
                      </a:r>
                      <a:r>
                        <a:rPr lang="it-IT" sz="1050" b="0" kern="1200" noProof="0" dirty="0">
                          <a:solidFill>
                            <a:schemeClr val="tx1">
                              <a:lumMod val="50000"/>
                            </a:schemeClr>
                          </a:solidFill>
                          <a:latin typeface="+mn-lt"/>
                          <a:ea typeface="+mn-ea"/>
                          <a:cs typeface="+mn-cs"/>
                        </a:rPr>
                        <a:t>I rappresentanti di vendita di oggi lavorano in viaggio. I moderni strumenti di vendita devono supportare</a:t>
                      </a:r>
                      <a:r>
                        <a:rPr lang="en-US" sz="1050" b="0" kern="1200" noProof="0" dirty="0">
                          <a:solidFill>
                            <a:schemeClr val="tx1">
                              <a:lumMod val="50000"/>
                            </a:schemeClr>
                          </a:solidFill>
                          <a:latin typeface="+mn-lt"/>
                          <a:ea typeface="+mn-ea"/>
                          <a:cs typeface="+mn-cs"/>
                        </a:rPr>
                        <a:t>. </a:t>
                      </a:r>
                      <a:r>
                        <a:rPr lang="en-US" sz="1050" b="0" i="1" kern="1200" noProof="0" dirty="0">
                          <a:solidFill>
                            <a:schemeClr val="tx1">
                              <a:lumMod val="50000"/>
                            </a:schemeClr>
                          </a:solidFill>
                          <a:latin typeface="+mn-lt"/>
                          <a:ea typeface="+mn-ea"/>
                          <a:cs typeface="+mn-cs"/>
                        </a:rPr>
                        <a:t>Collaboration</a:t>
                      </a:r>
                      <a:r>
                        <a:rPr lang="en-US" sz="1050" b="0" kern="1200" noProof="0" dirty="0">
                          <a:solidFill>
                            <a:schemeClr val="tx1">
                              <a:lumMod val="50000"/>
                            </a:schemeClr>
                          </a:solidFill>
                          <a:latin typeface="+mn-lt"/>
                          <a:ea typeface="+mn-ea"/>
                          <a:cs typeface="+mn-cs"/>
                        </a:rPr>
                        <a:t> - </a:t>
                      </a:r>
                      <a:r>
                        <a:rPr lang="it-IT" sz="1050" b="0" kern="1200" noProof="0" dirty="0">
                          <a:solidFill>
                            <a:schemeClr val="tx1">
                              <a:lumMod val="50000"/>
                            </a:schemeClr>
                          </a:solidFill>
                          <a:latin typeface="+mn-lt"/>
                          <a:ea typeface="+mn-ea"/>
                          <a:cs typeface="+mn-cs"/>
                        </a:rPr>
                        <a:t>Con sempre più persone coinvolte in offerte di vendita, i venditori hanno bisogno di nuovi modi per collaborare. Il 60% delle aziende non dispone di un processo di vendita ben progettato </a:t>
                      </a:r>
                      <a:r>
                        <a:rPr lang="en-US" sz="1050" u="sng" kern="1200" dirty="0">
                          <a:solidFill>
                            <a:schemeClr val="dk1"/>
                          </a:solidFill>
                          <a:effectLst/>
                          <a:latin typeface="+mn-lt"/>
                          <a:ea typeface="+mn-ea"/>
                          <a:cs typeface="+mn-cs"/>
                          <a:hlinkClick r:id="rId3"/>
                        </a:rPr>
                        <a:t>TOPO</a:t>
                      </a:r>
                      <a:r>
                        <a:rPr lang="en-US" sz="1050" u="sng" kern="1200" dirty="0">
                          <a:solidFill>
                            <a:schemeClr val="dk1"/>
                          </a:solidFill>
                          <a:effectLst/>
                          <a:latin typeface="+mn-lt"/>
                          <a:ea typeface="+mn-ea"/>
                          <a:cs typeface="+mn-cs"/>
                        </a:rPr>
                        <a:t>. #1 </a:t>
                      </a:r>
                      <a:r>
                        <a:rPr lang="en-US" sz="1050" u="sng" kern="1200" dirty="0" err="1">
                          <a:solidFill>
                            <a:schemeClr val="dk1"/>
                          </a:solidFill>
                          <a:effectLst/>
                          <a:latin typeface="+mn-lt"/>
                          <a:ea typeface="+mn-ea"/>
                          <a:cs typeface="+mn-cs"/>
                        </a:rPr>
                        <a:t>richiesta</a:t>
                      </a:r>
                      <a:r>
                        <a:rPr lang="en-US" sz="1050" u="sng" kern="1200" dirty="0">
                          <a:solidFill>
                            <a:schemeClr val="dk1"/>
                          </a:solidFill>
                          <a:effectLst/>
                          <a:latin typeface="+mn-lt"/>
                          <a:ea typeface="+mn-ea"/>
                          <a:cs typeface="+mn-cs"/>
                        </a:rPr>
                        <a:t> del </a:t>
                      </a:r>
                      <a:r>
                        <a:rPr lang="en-US" sz="1050" u="sng" kern="1200" dirty="0" err="1">
                          <a:solidFill>
                            <a:schemeClr val="dk1"/>
                          </a:solidFill>
                          <a:effectLst/>
                          <a:latin typeface="+mn-lt"/>
                          <a:ea typeface="+mn-ea"/>
                          <a:cs typeface="+mn-cs"/>
                        </a:rPr>
                        <a:t>cliente</a:t>
                      </a:r>
                      <a:r>
                        <a:rPr lang="en-US" sz="1050" kern="1200" dirty="0">
                          <a:solidFill>
                            <a:schemeClr val="dk1"/>
                          </a:solidFill>
                          <a:effectLst/>
                          <a:latin typeface="+mn-lt"/>
                          <a:ea typeface="+mn-ea"/>
                          <a:cs typeface="+mn-cs"/>
                        </a:rPr>
                        <a:t>: </a:t>
                      </a:r>
                      <a:r>
                        <a:rPr lang="it-IT" sz="1050" kern="1200" dirty="0">
                          <a:solidFill>
                            <a:schemeClr val="dk1"/>
                          </a:solidFill>
                          <a:effectLst/>
                          <a:latin typeface="+mn-lt"/>
                          <a:ea typeface="+mn-ea"/>
                          <a:cs typeface="+mn-cs"/>
                        </a:rPr>
                        <a:t>accelerare le interazioni con le vendite, che è menzionato 2 volte con la frequenza del prezzo</a:t>
                      </a:r>
                      <a:r>
                        <a:rPr lang="en-US" sz="1050" kern="1200" dirty="0">
                          <a:solidFill>
                            <a:schemeClr val="dk1"/>
                          </a:solidFill>
                          <a:effectLst/>
                          <a:latin typeface="+mn-lt"/>
                          <a:ea typeface="+mn-ea"/>
                          <a:cs typeface="+mn-cs"/>
                        </a:rPr>
                        <a:t> </a:t>
                      </a:r>
                      <a:r>
                        <a:rPr lang="en-US" sz="1050" u="sng" kern="1200" dirty="0">
                          <a:solidFill>
                            <a:schemeClr val="dk1"/>
                          </a:solidFill>
                          <a:effectLst/>
                          <a:latin typeface="+mn-lt"/>
                          <a:ea typeface="+mn-ea"/>
                          <a:cs typeface="+mn-cs"/>
                          <a:hlinkClick r:id="rId4"/>
                        </a:rPr>
                        <a:t>McKinsey</a:t>
                      </a:r>
                      <a:endParaRPr lang="en-US" sz="1050" kern="1200" dirty="0">
                        <a:solidFill>
                          <a:schemeClr val="dk1"/>
                        </a:solidFill>
                        <a:effectLst/>
                        <a:latin typeface="+mn-lt"/>
                        <a:ea typeface="+mn-ea"/>
                        <a:cs typeface="+mn-cs"/>
                      </a:endParaRPr>
                    </a:p>
                  </a:txBody>
                  <a:tcPr marL="63331" marR="63331" marT="10795"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0910281"/>
                  </a:ext>
                </a:extLst>
              </a:tr>
              <a:tr h="906612">
                <a:tc>
                  <a:txBody>
                    <a:bodyPr/>
                    <a:lstStyle/>
                    <a:p>
                      <a:pPr marL="0" marR="0" lvl="0" indent="0" algn="l" defTabSz="914367" rtl="0" eaLnBrk="1" fontAlgn="auto" latinLnBrk="0" hangingPunct="1">
                        <a:lnSpc>
                          <a:spcPct val="100000"/>
                        </a:lnSpc>
                        <a:spcBef>
                          <a:spcPts val="600"/>
                        </a:spcBef>
                        <a:spcAft>
                          <a:spcPts val="0"/>
                        </a:spcAft>
                        <a:buClrTx/>
                        <a:buSzTx/>
                        <a:buFontTx/>
                        <a:buNone/>
                        <a:tabLst/>
                        <a:defRPr/>
                      </a:pPr>
                      <a:r>
                        <a:rPr lang="en-US" sz="1050" b="0" kern="1200" dirty="0" err="1">
                          <a:solidFill>
                            <a:schemeClr val="tx1">
                              <a:lumMod val="50000"/>
                            </a:schemeClr>
                          </a:solidFill>
                          <a:latin typeface="+mn-lt"/>
                          <a:ea typeface="+mn-ea"/>
                          <a:cs typeface="+mn-cs"/>
                        </a:rPr>
                        <a:t>L’automazione</a:t>
                      </a:r>
                      <a:r>
                        <a:rPr lang="en-US" sz="1050" b="0" kern="1200" dirty="0">
                          <a:solidFill>
                            <a:schemeClr val="tx1">
                              <a:lumMod val="50000"/>
                            </a:schemeClr>
                          </a:solidFill>
                          <a:latin typeface="+mn-lt"/>
                          <a:ea typeface="+mn-ea"/>
                          <a:cs typeface="+mn-cs"/>
                        </a:rPr>
                        <a:t> di Sales Force </a:t>
                      </a:r>
                      <a:r>
                        <a:rPr lang="en-US" sz="1050" b="0" kern="1200" dirty="0" err="1">
                          <a:solidFill>
                            <a:schemeClr val="tx1">
                              <a:lumMod val="50000"/>
                            </a:schemeClr>
                          </a:solidFill>
                          <a:latin typeface="+mn-lt"/>
                          <a:ea typeface="+mn-ea"/>
                          <a:cs typeface="+mn-cs"/>
                        </a:rPr>
                        <a:t>richiede</a:t>
                      </a:r>
                      <a:r>
                        <a:rPr lang="en-US" sz="1050" b="0" kern="1200" dirty="0">
                          <a:solidFill>
                            <a:schemeClr val="tx1">
                              <a:lumMod val="50000"/>
                            </a:schemeClr>
                          </a:solidFill>
                          <a:latin typeface="+mn-lt"/>
                          <a:ea typeface="+mn-ea"/>
                          <a:cs typeface="+mn-cs"/>
                        </a:rPr>
                        <a:t> </a:t>
                      </a:r>
                      <a:r>
                        <a:rPr lang="en-US" sz="1050" b="0" kern="1200" dirty="0" err="1">
                          <a:solidFill>
                            <a:schemeClr val="tx1">
                              <a:lumMod val="50000"/>
                            </a:schemeClr>
                          </a:solidFill>
                          <a:latin typeface="+mn-lt"/>
                          <a:ea typeface="+mn-ea"/>
                          <a:cs typeface="+mn-cs"/>
                        </a:rPr>
                        <a:t>troppo</a:t>
                      </a:r>
                      <a:r>
                        <a:rPr lang="en-US" sz="1050" b="0" kern="1200" dirty="0">
                          <a:solidFill>
                            <a:schemeClr val="tx1">
                              <a:lumMod val="50000"/>
                            </a:schemeClr>
                          </a:solidFill>
                          <a:latin typeface="+mn-lt"/>
                          <a:ea typeface="+mn-ea"/>
                          <a:cs typeface="+mn-cs"/>
                        </a:rPr>
                        <a:t> tempo e </a:t>
                      </a:r>
                      <a:r>
                        <a:rPr lang="en-US" sz="1050" b="0" kern="1200" dirty="0" err="1">
                          <a:solidFill>
                            <a:schemeClr val="tx1">
                              <a:lumMod val="50000"/>
                            </a:schemeClr>
                          </a:solidFill>
                          <a:latin typeface="+mn-lt"/>
                          <a:ea typeface="+mn-ea"/>
                          <a:cs typeface="+mn-cs"/>
                        </a:rPr>
                        <a:t>impegno</a:t>
                      </a:r>
                      <a:r>
                        <a:rPr lang="en-US" sz="1050" b="0" kern="1200" dirty="0">
                          <a:solidFill>
                            <a:schemeClr val="tx1">
                              <a:lumMod val="50000"/>
                            </a:schemeClr>
                          </a:solidFill>
                          <a:latin typeface="+mn-lt"/>
                          <a:ea typeface="+mn-ea"/>
                          <a:cs typeface="+mn-cs"/>
                        </a:rPr>
                        <a:t>?</a:t>
                      </a:r>
                      <a:endParaRPr lang="en-US" sz="1050" b="0" kern="1200" dirty="0">
                        <a:solidFill>
                          <a:srgbClr val="FF0000"/>
                        </a:solidFill>
                        <a:latin typeface="+mn-lt"/>
                        <a:ea typeface="+mn-ea"/>
                        <a:cs typeface="+mn-cs"/>
                      </a:endParaRPr>
                    </a:p>
                  </a:txBody>
                  <a:tcPr marL="63331" marR="63331" marT="10795"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50" b="0" kern="1200" dirty="0">
                          <a:solidFill>
                            <a:schemeClr val="tx1">
                              <a:lumMod val="50000"/>
                            </a:schemeClr>
                          </a:solidFill>
                          <a:latin typeface="+mn-lt"/>
                          <a:ea typeface="+mn-ea"/>
                          <a:cs typeface="+mn-cs"/>
                        </a:rPr>
                        <a:t>Microsoft’s Business Application Platform - </a:t>
                      </a:r>
                      <a:r>
                        <a:rPr lang="en-US" sz="1050" b="0" i="1" kern="1200" dirty="0">
                          <a:solidFill>
                            <a:schemeClr val="tx1">
                              <a:lumMod val="50000"/>
                            </a:schemeClr>
                          </a:solidFill>
                          <a:latin typeface="+mn-lt"/>
                          <a:ea typeface="+mn-ea"/>
                          <a:cs typeface="+mn-cs"/>
                        </a:rPr>
                        <a:t>Con Dynamics 365 Sales Professional</a:t>
                      </a:r>
                      <a:r>
                        <a:rPr lang="en-US" sz="1050" b="0" kern="1200" dirty="0">
                          <a:solidFill>
                            <a:schemeClr val="tx1">
                              <a:lumMod val="50000"/>
                            </a:schemeClr>
                          </a:solidFill>
                          <a:latin typeface="+mn-lt"/>
                          <a:ea typeface="+mn-ea"/>
                          <a:cs typeface="+mn-cs"/>
                        </a:rPr>
                        <a:t>, </a:t>
                      </a:r>
                      <a:r>
                        <a:rPr lang="en-US" sz="1050" b="0" kern="1200" dirty="0" err="1">
                          <a:solidFill>
                            <a:schemeClr val="tx1">
                              <a:lumMod val="50000"/>
                            </a:schemeClr>
                          </a:solidFill>
                          <a:latin typeface="+mn-lt"/>
                          <a:ea typeface="+mn-ea"/>
                          <a:cs typeface="+mn-cs"/>
                        </a:rPr>
                        <a:t>organizzazioni</a:t>
                      </a:r>
                      <a:r>
                        <a:rPr lang="en-US" sz="1050" b="0" kern="1200" dirty="0">
                          <a:solidFill>
                            <a:schemeClr val="tx1">
                              <a:lumMod val="50000"/>
                            </a:schemeClr>
                          </a:solidFill>
                          <a:latin typeface="+mn-lt"/>
                          <a:ea typeface="+mn-ea"/>
                          <a:cs typeface="+mn-cs"/>
                        </a:rPr>
                        <a:t> </a:t>
                      </a:r>
                      <a:r>
                        <a:rPr lang="en-US" sz="1050" b="0" kern="1200" dirty="0" err="1">
                          <a:solidFill>
                            <a:schemeClr val="tx1">
                              <a:lumMod val="50000"/>
                            </a:schemeClr>
                          </a:solidFill>
                          <a:latin typeface="+mn-lt"/>
                          <a:ea typeface="+mn-ea"/>
                          <a:cs typeface="+mn-cs"/>
                        </a:rPr>
                        <a:t>possono</a:t>
                      </a:r>
                      <a:r>
                        <a:rPr lang="en-US" sz="1050" b="0" kern="1200" dirty="0">
                          <a:solidFill>
                            <a:schemeClr val="tx1">
                              <a:lumMod val="50000"/>
                            </a:schemeClr>
                          </a:solidFill>
                          <a:latin typeface="+mn-lt"/>
                          <a:ea typeface="+mn-ea"/>
                          <a:cs typeface="+mn-cs"/>
                        </a:rPr>
                        <a:t> </a:t>
                      </a:r>
                      <a:r>
                        <a:rPr lang="en-US" sz="1050" b="0" kern="1200" dirty="0" err="1">
                          <a:solidFill>
                            <a:schemeClr val="tx1">
                              <a:lumMod val="50000"/>
                            </a:schemeClr>
                          </a:solidFill>
                          <a:latin typeface="+mn-lt"/>
                          <a:ea typeface="+mn-ea"/>
                          <a:cs typeface="+mn-cs"/>
                        </a:rPr>
                        <a:t>iniziare</a:t>
                      </a:r>
                      <a:r>
                        <a:rPr lang="en-US" sz="1050" b="0" kern="1200" dirty="0">
                          <a:solidFill>
                            <a:schemeClr val="tx1">
                              <a:lumMod val="50000"/>
                            </a:schemeClr>
                          </a:solidFill>
                          <a:latin typeface="+mn-lt"/>
                          <a:ea typeface="+mn-ea"/>
                          <a:cs typeface="+mn-cs"/>
                        </a:rPr>
                        <a:t> </a:t>
                      </a:r>
                      <a:r>
                        <a:rPr lang="en-US" sz="1050" b="0" kern="1200" dirty="0" err="1">
                          <a:solidFill>
                            <a:schemeClr val="tx1">
                              <a:lumMod val="50000"/>
                            </a:schemeClr>
                          </a:solidFill>
                          <a:latin typeface="+mn-lt"/>
                          <a:ea typeface="+mn-ea"/>
                          <a:cs typeface="+mn-cs"/>
                        </a:rPr>
                        <a:t>facilmente</a:t>
                      </a:r>
                      <a:r>
                        <a:rPr lang="en-US" sz="1050" b="0" kern="1200" dirty="0">
                          <a:solidFill>
                            <a:schemeClr val="tx1">
                              <a:lumMod val="50000"/>
                            </a:schemeClr>
                          </a:solidFill>
                          <a:latin typeface="+mn-lt"/>
                          <a:ea typeface="+mn-ea"/>
                          <a:cs typeface="+mn-cs"/>
                        </a:rPr>
                        <a:t> – </a:t>
                      </a:r>
                      <a:r>
                        <a:rPr lang="it-IT" sz="1050" b="0" kern="1200" dirty="0">
                          <a:solidFill>
                            <a:schemeClr val="tx1">
                              <a:lumMod val="50000"/>
                            </a:schemeClr>
                          </a:solidFill>
                          <a:latin typeface="+mn-lt"/>
                          <a:ea typeface="+mn-ea"/>
                          <a:cs typeface="+mn-cs"/>
                        </a:rPr>
                        <a:t>con solo le funzionalità di cui i team di vendita hanno bisogno ora</a:t>
                      </a:r>
                      <a:r>
                        <a:rPr lang="en-US" sz="1050" b="0" kern="1200" dirty="0">
                          <a:solidFill>
                            <a:schemeClr val="tx1">
                              <a:lumMod val="50000"/>
                            </a:schemeClr>
                          </a:solidFill>
                          <a:latin typeface="+mn-lt"/>
                          <a:ea typeface="+mn-ea"/>
                          <a:cs typeface="+mn-cs"/>
                        </a:rPr>
                        <a:t>. </a:t>
                      </a:r>
                      <a:r>
                        <a:rPr lang="it-IT" sz="1050" kern="1200" dirty="0">
                          <a:solidFill>
                            <a:schemeClr val="dk1"/>
                          </a:solidFill>
                          <a:effectLst/>
                          <a:latin typeface="+mn-lt"/>
                          <a:ea typeface="+mn-ea"/>
                          <a:cs typeface="+mn-cs"/>
                        </a:rPr>
                        <a:t>Il 92% delle organizzazioni di vendita classifica le piattaforme di coinvolgimento delle vendite come fondamentali per il loro successo </a:t>
                      </a:r>
                      <a:r>
                        <a:rPr lang="en-US" sz="1050" u="sng" kern="1200" dirty="0">
                          <a:solidFill>
                            <a:schemeClr val="dk1"/>
                          </a:solidFill>
                          <a:effectLst/>
                          <a:latin typeface="+mn-lt"/>
                          <a:ea typeface="+mn-ea"/>
                          <a:cs typeface="+mn-cs"/>
                          <a:hlinkClick r:id="rId5"/>
                        </a:rPr>
                        <a:t>TOPO</a:t>
                      </a:r>
                      <a:r>
                        <a:rPr lang="en-US" sz="1050" u="sng" kern="1200" dirty="0">
                          <a:solidFill>
                            <a:schemeClr val="dk1"/>
                          </a:solidFill>
                          <a:effectLst/>
                          <a:latin typeface="+mn-lt"/>
                          <a:ea typeface="+mn-ea"/>
                          <a:cs typeface="+mn-cs"/>
                        </a:rPr>
                        <a:t>. </a:t>
                      </a:r>
                      <a:r>
                        <a:rPr lang="it-IT" sz="1050" u="none" kern="1200" dirty="0">
                          <a:solidFill>
                            <a:schemeClr val="dk1"/>
                          </a:solidFill>
                          <a:effectLst/>
                          <a:latin typeface="+mn-lt"/>
                          <a:ea typeface="+mn-ea"/>
                          <a:cs typeface="+mn-cs"/>
                        </a:rPr>
                        <a:t>Il 90% dei responsabili delle vendite prevede di investire nella tecnologia per aiutare i venditori a interagire con gli acquirenti in modo più efficace </a:t>
                      </a:r>
                      <a:r>
                        <a:rPr lang="en-US" sz="1050" u="sng" kern="1200" dirty="0">
                          <a:solidFill>
                            <a:schemeClr val="dk1"/>
                          </a:solidFill>
                          <a:effectLst/>
                          <a:latin typeface="+mn-lt"/>
                          <a:ea typeface="+mn-ea"/>
                          <a:cs typeface="+mn-cs"/>
                          <a:hlinkClick r:id="rId5"/>
                        </a:rPr>
                        <a:t>TOPO</a:t>
                      </a:r>
                      <a:r>
                        <a:rPr lang="en-US" sz="1050" u="sng" kern="1200" dirty="0">
                          <a:solidFill>
                            <a:schemeClr val="dk1"/>
                          </a:solidFill>
                          <a:effectLst/>
                          <a:latin typeface="+mn-lt"/>
                          <a:ea typeface="+mn-ea"/>
                          <a:cs typeface="+mn-cs"/>
                        </a:rPr>
                        <a:t>. </a:t>
                      </a:r>
                      <a:r>
                        <a:rPr lang="it-IT" sz="1050" kern="1200" dirty="0">
                          <a:solidFill>
                            <a:schemeClr val="dk1"/>
                          </a:solidFill>
                          <a:effectLst/>
                          <a:latin typeface="+mn-lt"/>
                          <a:ea typeface="+mn-ea"/>
                          <a:cs typeface="+mn-cs"/>
                        </a:rPr>
                        <a:t>CRM rimborsa 8,71 dollari per ogni dollaro speso</a:t>
                      </a:r>
                      <a:r>
                        <a:rPr lang="en-US" sz="1050" kern="1200" dirty="0">
                          <a:solidFill>
                            <a:schemeClr val="dk1"/>
                          </a:solidFill>
                          <a:effectLst/>
                          <a:latin typeface="+mn-lt"/>
                          <a:ea typeface="+mn-ea"/>
                          <a:cs typeface="+mn-cs"/>
                        </a:rPr>
                        <a:t> </a:t>
                      </a:r>
                      <a:r>
                        <a:rPr lang="en-US" sz="1050" u="sng" kern="1200" dirty="0">
                          <a:solidFill>
                            <a:schemeClr val="dk1"/>
                          </a:solidFill>
                          <a:effectLst/>
                          <a:latin typeface="+mn-lt"/>
                          <a:ea typeface="+mn-ea"/>
                          <a:cs typeface="+mn-cs"/>
                          <a:hlinkClick r:id="rId6"/>
                        </a:rPr>
                        <a:t>Nucleus Research</a:t>
                      </a:r>
                      <a:endParaRPr lang="en-US" sz="1050" kern="1200" dirty="0">
                        <a:solidFill>
                          <a:schemeClr val="dk1"/>
                        </a:solidFill>
                        <a:effectLst/>
                        <a:latin typeface="+mn-lt"/>
                        <a:ea typeface="+mn-ea"/>
                        <a:cs typeface="+mn-cs"/>
                      </a:endParaRPr>
                    </a:p>
                  </a:txBody>
                  <a:tcPr marL="63331" marR="63331" marT="10795"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8715278"/>
                  </a:ext>
                </a:extLst>
              </a:tr>
            </a:tbl>
          </a:graphicData>
        </a:graphic>
      </p:graphicFrame>
    </p:spTree>
    <p:extLst>
      <p:ext uri="{BB962C8B-B14F-4D97-AF65-F5344CB8AC3E}">
        <p14:creationId xmlns:p14="http://schemas.microsoft.com/office/powerpoint/2010/main" val="1516791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3872" y="31928"/>
            <a:ext cx="2725395" cy="545058"/>
            <a:chOff x="53871" y="31928"/>
            <a:chExt cx="2725395" cy="545058"/>
          </a:xfrm>
        </p:grpSpPr>
        <p:sp>
          <p:nvSpPr>
            <p:cNvPr id="10" name="Pentagon 9"/>
            <p:cNvSpPr/>
            <p:nvPr/>
          </p:nvSpPr>
          <p:spPr bwMode="auto">
            <a:xfrm>
              <a:off x="358945" y="31928"/>
              <a:ext cx="2420321" cy="545057"/>
            </a:xfrm>
            <a:prstGeom prst="homePlate">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a:lnSpc>
                  <a:spcPct val="90000"/>
                </a:lnSpc>
                <a:spcAft>
                  <a:spcPts val="589"/>
                </a:spcAft>
                <a:defRPr/>
              </a:pPr>
              <a:r>
                <a:rPr lang="en-US" sz="1765" kern="0" dirty="0" err="1">
                  <a:solidFill>
                    <a:srgbClr val="FFFFFF"/>
                  </a:solidFill>
                </a:rPr>
                <a:t>Aprire</a:t>
              </a:r>
              <a:r>
                <a:rPr lang="en-US" sz="1765" kern="0" dirty="0">
                  <a:solidFill>
                    <a:srgbClr val="FFFFFF"/>
                  </a:solidFill>
                </a:rPr>
                <a:t> la </a:t>
              </a:r>
              <a:r>
                <a:rPr lang="en-US" sz="1765" kern="0" dirty="0" err="1">
                  <a:solidFill>
                    <a:srgbClr val="FFFFFF"/>
                  </a:solidFill>
                </a:rPr>
                <a:t>chiamata</a:t>
              </a:r>
              <a:r>
                <a:rPr lang="en-US" sz="1765" kern="0" dirty="0">
                  <a:solidFill>
                    <a:srgbClr val="FFFFFF"/>
                  </a:solidFill>
                </a:rPr>
                <a:t>
</a:t>
              </a:r>
            </a:p>
          </p:txBody>
        </p:sp>
        <p:sp>
          <p:nvSpPr>
            <p:cNvPr id="11" name="Chevron 10"/>
            <p:cNvSpPr/>
            <p:nvPr/>
          </p:nvSpPr>
          <p:spPr bwMode="auto">
            <a:xfrm>
              <a:off x="53871" y="31928"/>
              <a:ext cx="610148" cy="545058"/>
            </a:xfrm>
            <a:prstGeom prst="chevron">
              <a:avLst>
                <a:gd name="adj" fmla="val 34680"/>
              </a:avLst>
            </a:prstGeom>
            <a:solidFill>
              <a:srgbClr val="0070C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250" fontAlgn="base">
                <a:lnSpc>
                  <a:spcPct val="90000"/>
                </a:lnSpc>
                <a:spcBef>
                  <a:spcPct val="0"/>
                </a:spcBef>
                <a:spcAft>
                  <a:spcPct val="0"/>
                </a:spcAft>
                <a:defRPr/>
              </a:pPr>
              <a:r>
                <a:rPr lang="en-US" sz="2353" kern="0">
                  <a:gradFill>
                    <a:gsLst>
                      <a:gs pos="0">
                        <a:srgbClr val="FFFFFF"/>
                      </a:gs>
                      <a:gs pos="100000">
                        <a:srgbClr val="FFFFFF"/>
                      </a:gs>
                    </a:gsLst>
                    <a:lin ang="5400000" scaled="0"/>
                  </a:gradFill>
                  <a:ea typeface="Segoe UI" pitchFamily="34" charset="0"/>
                  <a:cs typeface="Segoe UI" pitchFamily="34" charset="0"/>
                </a:rPr>
                <a:t>1</a:t>
              </a:r>
            </a:p>
          </p:txBody>
        </p:sp>
      </p:grpSp>
      <p:graphicFrame>
        <p:nvGraphicFramePr>
          <p:cNvPr id="4" name="Table 3"/>
          <p:cNvGraphicFramePr>
            <a:graphicFrameLocks noGrp="1"/>
          </p:cNvGraphicFramePr>
          <p:nvPr>
            <p:extLst>
              <p:ext uri="{D42A27DB-BD31-4B8C-83A1-F6EECF244321}">
                <p14:modId xmlns:p14="http://schemas.microsoft.com/office/powerpoint/2010/main" val="2143424440"/>
              </p:ext>
            </p:extLst>
          </p:nvPr>
        </p:nvGraphicFramePr>
        <p:xfrm>
          <a:off x="0" y="807802"/>
          <a:ext cx="5354198" cy="6011361"/>
        </p:xfrm>
        <a:graphic>
          <a:graphicData uri="http://schemas.openxmlformats.org/drawingml/2006/table">
            <a:tbl>
              <a:tblPr firstRow="1" bandRow="1">
                <a:tableStyleId>{5C22544A-7EE6-4342-B048-85BDC9FD1C3A}</a:tableStyleId>
              </a:tblPr>
              <a:tblGrid>
                <a:gridCol w="5354198">
                  <a:extLst>
                    <a:ext uri="{9D8B030D-6E8A-4147-A177-3AD203B41FA5}">
                      <a16:colId xmlns:a16="http://schemas.microsoft.com/office/drawing/2014/main" val="20000"/>
                    </a:ext>
                  </a:extLst>
                </a:gridCol>
              </a:tblGrid>
              <a:tr h="295835">
                <a:tc>
                  <a:txBody>
                    <a:bodyPr/>
                    <a:lstStyle/>
                    <a:p>
                      <a:pPr marL="0" marR="0" indent="0" algn="l" defTabSz="1036463" rtl="0" eaLnBrk="1" fontAlgn="auto" latinLnBrk="0" hangingPunct="1">
                        <a:lnSpc>
                          <a:spcPct val="100000"/>
                        </a:lnSpc>
                        <a:spcBef>
                          <a:spcPts val="0"/>
                        </a:spcBef>
                        <a:spcAft>
                          <a:spcPts val="0"/>
                        </a:spcAft>
                        <a:buClrTx/>
                        <a:buSzTx/>
                        <a:buFontTx/>
                        <a:buNone/>
                        <a:tabLst/>
                        <a:defRPr/>
                      </a:pPr>
                      <a:r>
                        <a:rPr lang="en-US" sz="1400">
                          <a:latin typeface="Segoe UI" panose="020B0502040204020203" pitchFamily="34" charset="0"/>
                          <a:cs typeface="Segoe UI" panose="020B0502040204020203" pitchFamily="34" charset="0"/>
                        </a:rPr>
                        <a:t>Sample</a:t>
                      </a:r>
                      <a:r>
                        <a:rPr lang="en-US" sz="1400" baseline="0">
                          <a:latin typeface="Segoe UI" panose="020B0502040204020203" pitchFamily="34" charset="0"/>
                          <a:cs typeface="Segoe UI" panose="020B0502040204020203" pitchFamily="34" charset="0"/>
                        </a:rPr>
                        <a:t> Email Copy 1</a:t>
                      </a:r>
                      <a:endParaRPr lang="en-US" sz="1400">
                        <a:latin typeface="Segoe UI" panose="020B0502040204020203" pitchFamily="34" charset="0"/>
                        <a:cs typeface="Segoe UI" panose="020B0502040204020203" pitchFamily="34" charset="0"/>
                      </a:endParaRPr>
                    </a:p>
                  </a:txBody>
                  <a:tcPr marL="80682" marR="80682" marT="40341" marB="40341"/>
                </a:tc>
                <a:extLst>
                  <a:ext uri="{0D108BD9-81ED-4DB2-BD59-A6C34878D82A}">
                    <a16:rowId xmlns:a16="http://schemas.microsoft.com/office/drawing/2014/main" val="10000"/>
                  </a:ext>
                </a:extLst>
              </a:tr>
              <a:tr h="239884">
                <a:tc>
                  <a:txBody>
                    <a:bodyPr/>
                    <a:lstStyle/>
                    <a:p>
                      <a:pPr marL="0" marR="0" lvl="0" indent="0" algn="l" defTabSz="1036463" rtl="0" eaLnBrk="1" fontAlgn="auto" latinLnBrk="0" hangingPunct="1">
                        <a:lnSpc>
                          <a:spcPct val="100000"/>
                        </a:lnSpc>
                        <a:spcBef>
                          <a:spcPts val="0"/>
                        </a:spcBef>
                        <a:spcAft>
                          <a:spcPts val="0"/>
                        </a:spcAft>
                        <a:buClrTx/>
                        <a:buSzTx/>
                        <a:buFontTx/>
                        <a:buNone/>
                        <a:tabLst/>
                        <a:defRPr/>
                      </a:pPr>
                      <a:r>
                        <a:rPr lang="it-IT" sz="1000" kern="1200" dirty="0">
                          <a:solidFill>
                            <a:schemeClr val="dk1"/>
                          </a:solidFill>
                          <a:latin typeface="Segoe UI" panose="020B0502040204020203" pitchFamily="34" charset="0"/>
                          <a:ea typeface="+mn-ea"/>
                          <a:cs typeface="Segoe UI" panose="020B0502040204020203" pitchFamily="34" charset="0"/>
                        </a:rPr>
                        <a:t>Oggetto: Aumentare la produttività dei team di vendita</a:t>
                      </a:r>
                      <a:endParaRPr lang="en-US" sz="1000" kern="1200" dirty="0">
                        <a:solidFill>
                          <a:schemeClr val="dk1"/>
                        </a:solidFill>
                        <a:latin typeface="Segoe UI" panose="020B0502040204020203" pitchFamily="34" charset="0"/>
                        <a:ea typeface="+mn-ea"/>
                        <a:cs typeface="Segoe UI" panose="020B0502040204020203" pitchFamily="34" charset="0"/>
                      </a:endParaRPr>
                    </a:p>
                  </a:txBody>
                  <a:tcPr marL="80682" marR="80682" marT="40341" marB="40341"/>
                </a:tc>
                <a:extLst>
                  <a:ext uri="{0D108BD9-81ED-4DB2-BD59-A6C34878D82A}">
                    <a16:rowId xmlns:a16="http://schemas.microsoft.com/office/drawing/2014/main" val="10001"/>
                  </a:ext>
                </a:extLst>
              </a:tr>
              <a:tr h="5163671">
                <a:tc>
                  <a:txBody>
                    <a:bodyPr/>
                    <a:lstStyle/>
                    <a:p>
                      <a:pPr>
                        <a:spcAft>
                          <a:spcPts val="600"/>
                        </a:spcAft>
                      </a:pPr>
                      <a:r>
                        <a:rPr lang="en-US" sz="900" kern="1200" dirty="0">
                          <a:solidFill>
                            <a:schemeClr val="dk1"/>
                          </a:solidFill>
                          <a:effectLst/>
                          <a:latin typeface="+mn-lt"/>
                          <a:ea typeface="+mn-ea"/>
                          <a:cs typeface="+mn-cs"/>
                        </a:rPr>
                        <a:t>Ciao &lt;NOME&gt;</a:t>
                      </a:r>
                    </a:p>
                    <a:p>
                      <a:r>
                        <a:rPr lang="it-IT" sz="900" kern="1200" dirty="0">
                          <a:solidFill>
                            <a:schemeClr val="dk1"/>
                          </a:solidFill>
                          <a:effectLst/>
                          <a:latin typeface="+mn-lt"/>
                          <a:ea typeface="+mn-ea"/>
                          <a:cs typeface="+mn-cs"/>
                        </a:rPr>
                        <a:t>Il mio nome è NOME</a:t>
                      </a:r>
                      <a:r>
                        <a:rPr lang="en-US" sz="900" kern="1200" dirty="0">
                          <a:solidFill>
                            <a:schemeClr val="dk1"/>
                          </a:solidFill>
                          <a:effectLst/>
                          <a:latin typeface="+mn-lt"/>
                          <a:ea typeface="+mn-ea"/>
                          <a:cs typeface="+mn-cs"/>
                        </a:rPr>
                        <a:t>. </a:t>
                      </a:r>
                      <a:r>
                        <a:rPr lang="it-IT" sz="900" kern="1200" dirty="0">
                          <a:solidFill>
                            <a:schemeClr val="dk1"/>
                          </a:solidFill>
                          <a:effectLst/>
                          <a:latin typeface="+mn-lt"/>
                          <a:ea typeface="+mn-ea"/>
                          <a:cs typeface="+mn-cs"/>
                        </a:rPr>
                        <a:t>Faccio parte del tuo team di account Microsoft. Sto scrivendo per condividere informazioni sull'innovazione della produttività delle vendite, che credo possa avere un impatto sulle tue prestazioni di vendita</a:t>
                      </a:r>
                      <a:r>
                        <a:rPr lang="en-US" sz="900" u="sng" kern="1200" dirty="0">
                          <a:solidFill>
                            <a:schemeClr val="dk1"/>
                          </a:solidFill>
                          <a:effectLst/>
                          <a:latin typeface="+mn-lt"/>
                          <a:ea typeface="+mn-ea"/>
                          <a:cs typeface="+mn-cs"/>
                        </a:rPr>
                        <a:t>.</a:t>
                      </a:r>
                      <a:endParaRPr lang="en-US" sz="900" kern="1200" dirty="0">
                        <a:solidFill>
                          <a:schemeClr val="dk1"/>
                        </a:solidFill>
                        <a:effectLst/>
                        <a:latin typeface="+mn-lt"/>
                        <a:ea typeface="+mn-ea"/>
                        <a:cs typeface="+mn-cs"/>
                      </a:endParaRPr>
                    </a:p>
                    <a:p>
                      <a:r>
                        <a:rPr lang="en-US" sz="900" kern="1200" dirty="0">
                          <a:solidFill>
                            <a:schemeClr val="dk1"/>
                          </a:solidFill>
                          <a:effectLst/>
                          <a:latin typeface="+mn-lt"/>
                          <a:ea typeface="+mn-ea"/>
                          <a:cs typeface="+mn-cs"/>
                        </a:rPr>
                        <a:t> </a:t>
                      </a:r>
                    </a:p>
                    <a:p>
                      <a:r>
                        <a:rPr lang="it-IT" sz="900" kern="1200" dirty="0">
                          <a:solidFill>
                            <a:schemeClr val="dk1"/>
                          </a:solidFill>
                          <a:effectLst/>
                          <a:latin typeface="+mn-lt"/>
                          <a:ea typeface="+mn-ea"/>
                          <a:cs typeface="+mn-cs"/>
                        </a:rPr>
                        <a:t>La tecnologia ha cambiato il modo in cui i clienti acquistano. I clienti hanno più opzioni, l'accesso a una maggiore quantità di informazioni e i canali di comunicazione si sono moltiplicati. Con l'aumentare della complessità delle vendite, la gestione del processo di vendita in più account può essere complessa per i team di vendita. Per gestire meglio questa complessità e aiutare i loro venditori a fare di più, le organizzazioni innovative stanno modernizzando la loro produttività di vendita</a:t>
                      </a:r>
                      <a:r>
                        <a:rPr lang="en-US" sz="900" kern="1200" dirty="0">
                          <a:solidFill>
                            <a:schemeClr val="dk1"/>
                          </a:solidFill>
                          <a:effectLst/>
                          <a:latin typeface="+mn-lt"/>
                          <a:ea typeface="+mn-ea"/>
                          <a:cs typeface="+mn-cs"/>
                        </a:rPr>
                        <a:t>.</a:t>
                      </a:r>
                    </a:p>
                    <a:p>
                      <a:r>
                        <a:rPr lang="en-US" sz="900" kern="1200" dirty="0">
                          <a:solidFill>
                            <a:schemeClr val="dk1"/>
                          </a:solidFill>
                          <a:effectLst/>
                          <a:latin typeface="+mn-lt"/>
                          <a:ea typeface="+mn-ea"/>
                          <a:cs typeface="+mn-cs"/>
                        </a:rPr>
                        <a:t> </a:t>
                      </a:r>
                    </a:p>
                    <a:p>
                      <a:r>
                        <a:rPr lang="it-IT" sz="900" kern="1200" dirty="0">
                          <a:solidFill>
                            <a:schemeClr val="dk1"/>
                          </a:solidFill>
                          <a:effectLst/>
                          <a:latin typeface="+mn-lt"/>
                          <a:ea typeface="+mn-ea"/>
                          <a:cs typeface="+mn-cs"/>
                        </a:rPr>
                        <a:t>Con la produttività delle vendite modernizzata, puoi sfruttare le funzionalità di automazione della forza vendita per consentire ai tuoi venditori di gestire meglio le lead; fornire soluzioni intelligenti per accelerare le offerte con un'esperienza end-to-end e coinvolgente per la gestione delle opportunità; e integra strumenti familiari, come Excel e Outlook, nei flussi di lavoro dei venditori per aumentare la collaborazione e la produttività</a:t>
                      </a:r>
                      <a:r>
                        <a:rPr lang="en-US" sz="900" kern="1200" dirty="0">
                          <a:solidFill>
                            <a:schemeClr val="dk1"/>
                          </a:solidFill>
                          <a:effectLst/>
                          <a:latin typeface="+mn-lt"/>
                          <a:ea typeface="+mn-ea"/>
                          <a:cs typeface="+mn-cs"/>
                        </a:rPr>
                        <a:t>. </a:t>
                      </a:r>
                    </a:p>
                    <a:p>
                      <a:r>
                        <a:rPr lang="en-US" sz="900" kern="1200" dirty="0">
                          <a:solidFill>
                            <a:schemeClr val="dk1"/>
                          </a:solidFill>
                          <a:effectLst/>
                          <a:latin typeface="+mn-lt"/>
                          <a:ea typeface="+mn-ea"/>
                          <a:cs typeface="+mn-cs"/>
                        </a:rPr>
                        <a:t> </a:t>
                      </a:r>
                    </a:p>
                    <a:p>
                      <a:pPr lvl="0"/>
                      <a:r>
                        <a:rPr lang="it-IT" sz="900" b="1" kern="1200" dirty="0">
                          <a:solidFill>
                            <a:schemeClr val="dk1"/>
                          </a:solidFill>
                          <a:effectLst/>
                          <a:latin typeface="+mn-lt"/>
                          <a:ea typeface="+mn-ea"/>
                          <a:cs typeface="+mn-cs"/>
                        </a:rPr>
                        <a:t>Lavora in modo più intelligente </a:t>
                      </a:r>
                      <a:r>
                        <a:rPr lang="it-IT" sz="900" b="0" kern="1200" dirty="0">
                          <a:solidFill>
                            <a:schemeClr val="dk1"/>
                          </a:solidFill>
                          <a:effectLst/>
                          <a:latin typeface="+mn-lt"/>
                          <a:ea typeface="+mn-ea"/>
                          <a:cs typeface="+mn-cs"/>
                        </a:rPr>
                        <a:t>con gli strumenti di automazione della forza vendita che semplificano parti del processo di vendita</a:t>
                      </a:r>
                      <a:r>
                        <a:rPr lang="it-IT" sz="900" b="1" kern="1200" dirty="0">
                          <a:solidFill>
                            <a:schemeClr val="dk1"/>
                          </a:solidFill>
                          <a:effectLst/>
                          <a:latin typeface="+mn-lt"/>
                          <a:ea typeface="+mn-ea"/>
                          <a:cs typeface="+mn-cs"/>
                        </a:rPr>
                        <a:t>
Scopri cosa c'è di nuovo </a:t>
                      </a:r>
                      <a:r>
                        <a:rPr lang="it-IT" sz="900" b="0" kern="1200" dirty="0">
                          <a:solidFill>
                            <a:schemeClr val="dk1"/>
                          </a:solidFill>
                          <a:effectLst/>
                          <a:latin typeface="+mn-lt"/>
                          <a:ea typeface="+mn-ea"/>
                          <a:cs typeface="+mn-cs"/>
                        </a:rPr>
                        <a:t>con le dashboard personalizzate che forniscono ai venditori una guida sensibile al contesto e basata sugli eventi</a:t>
                      </a:r>
                      <a:r>
                        <a:rPr lang="it-IT" sz="900" b="1" kern="1200" dirty="0">
                          <a:solidFill>
                            <a:schemeClr val="dk1"/>
                          </a:solidFill>
                          <a:effectLst/>
                          <a:latin typeface="+mn-lt"/>
                          <a:ea typeface="+mn-ea"/>
                          <a:cs typeface="+mn-cs"/>
                        </a:rPr>
                        <a:t>
Maggiore produttività </a:t>
                      </a:r>
                      <a:r>
                        <a:rPr lang="it-IT" sz="900" b="0" kern="1200" dirty="0">
                          <a:solidFill>
                            <a:schemeClr val="dk1"/>
                          </a:solidFill>
                          <a:effectLst/>
                          <a:latin typeface="+mn-lt"/>
                          <a:ea typeface="+mn-ea"/>
                          <a:cs typeface="+mn-cs"/>
                        </a:rPr>
                        <a:t>con le integrazioni a strumenti familiari, come Excel e Outlook, che semplificano e velocizzano il lavoro
</a:t>
                      </a:r>
                      <a:r>
                        <a:rPr lang="en-US" sz="900" b="0" kern="1200" dirty="0">
                          <a:solidFill>
                            <a:schemeClr val="dk1"/>
                          </a:solidFill>
                          <a:effectLst/>
                          <a:latin typeface="+mn-lt"/>
                          <a:ea typeface="+mn-ea"/>
                          <a:cs typeface="+mn-cs"/>
                        </a:rPr>
                        <a:t> </a:t>
                      </a:r>
                    </a:p>
                    <a:p>
                      <a:r>
                        <a:rPr lang="it-IT" sz="900" kern="1200" dirty="0">
                          <a:solidFill>
                            <a:schemeClr val="dk1"/>
                          </a:solidFill>
                          <a:effectLst/>
                          <a:latin typeface="+mn-lt"/>
                          <a:ea typeface="+mn-ea"/>
                          <a:cs typeface="+mn-cs"/>
                        </a:rPr>
                        <a:t>Tutto questo significa che i venditori possono dedicare meno tempo a ciò e più tempo a incontrare i clienti, portando più offerte, maggiori entrate e clienti più felici.
</a:t>
                      </a:r>
                      <a:r>
                        <a:rPr lang="en-US" sz="900" kern="1200" dirty="0">
                          <a:solidFill>
                            <a:schemeClr val="dk1"/>
                          </a:solidFill>
                          <a:effectLst/>
                          <a:latin typeface="+mn-lt"/>
                          <a:ea typeface="+mn-ea"/>
                          <a:cs typeface="+mn-cs"/>
                        </a:rPr>
                        <a:t> </a:t>
                      </a:r>
                    </a:p>
                    <a:p>
                      <a:r>
                        <a:rPr lang="it-IT" sz="900" kern="1200" dirty="0">
                          <a:solidFill>
                            <a:schemeClr val="dk1"/>
                          </a:solidFill>
                          <a:effectLst/>
                          <a:latin typeface="+mn-lt"/>
                          <a:ea typeface="+mn-ea"/>
                          <a:cs typeface="+mn-cs"/>
                        </a:rPr>
                        <a:t>Mi piacerebbe connettermi per saperne di più sulla tua attività, condividere un po 'di più su come </a:t>
                      </a:r>
                      <a:r>
                        <a:rPr lang="en-US" sz="900" u="sng" kern="1200" dirty="0">
                          <a:solidFill>
                            <a:schemeClr val="dk1"/>
                          </a:solidFill>
                          <a:effectLst/>
                          <a:latin typeface="+mn-lt"/>
                          <a:ea typeface="+mn-ea"/>
                          <a:cs typeface="+mn-cs"/>
                          <a:hlinkClick r:id="rId3"/>
                        </a:rPr>
                        <a:t>Microsoft Dynamics 365 for Sales</a:t>
                      </a:r>
                      <a:r>
                        <a:rPr lang="en-US" sz="900" kern="1200" dirty="0">
                          <a:solidFill>
                            <a:schemeClr val="dk1"/>
                          </a:solidFill>
                          <a:effectLst/>
                          <a:latin typeface="+mn-lt"/>
                          <a:ea typeface="+mn-ea"/>
                          <a:cs typeface="+mn-cs"/>
                        </a:rPr>
                        <a:t> </a:t>
                      </a:r>
                      <a:r>
                        <a:rPr lang="it-IT" sz="900" kern="1200" dirty="0">
                          <a:solidFill>
                            <a:schemeClr val="dk1"/>
                          </a:solidFill>
                          <a:effectLst/>
                          <a:latin typeface="+mn-lt"/>
                          <a:ea typeface="+mn-ea"/>
                          <a:cs typeface="+mn-cs"/>
                        </a:rPr>
                        <a:t>può contribuire a incrementare la produttività delle vendite e parlarvi delle nostre attuali offerte. Per favore fatemi sapere se siete disponibili &lt;DATE&gt;o &lt;DATE&gt;per una breve conversazione</a:t>
                      </a:r>
                      <a:r>
                        <a:rPr lang="en-US" sz="900" kern="1200" dirty="0">
                          <a:solidFill>
                            <a:schemeClr val="dk1"/>
                          </a:solidFill>
                          <a:effectLst/>
                          <a:latin typeface="+mn-lt"/>
                          <a:ea typeface="+mn-ea"/>
                          <a:cs typeface="+mn-cs"/>
                        </a:rPr>
                        <a:t>.</a:t>
                      </a:r>
                    </a:p>
                    <a:p>
                      <a:r>
                        <a:rPr lang="en-US" sz="900" kern="1200" dirty="0">
                          <a:solidFill>
                            <a:schemeClr val="dk1"/>
                          </a:solidFill>
                          <a:effectLst/>
                          <a:latin typeface="+mn-lt"/>
                          <a:ea typeface="+mn-ea"/>
                          <a:cs typeface="+mn-cs"/>
                        </a:rPr>
                        <a:t> </a:t>
                      </a:r>
                    </a:p>
                    <a:p>
                      <a:r>
                        <a:rPr lang="en-US" sz="900" kern="1200" dirty="0" err="1">
                          <a:solidFill>
                            <a:schemeClr val="dk1"/>
                          </a:solidFill>
                          <a:effectLst/>
                          <a:latin typeface="+mn-lt"/>
                          <a:ea typeface="+mn-ea"/>
                          <a:cs typeface="+mn-cs"/>
                        </a:rPr>
                        <a:t>Grazie</a:t>
                      </a:r>
                      <a:r>
                        <a:rPr lang="en-US" sz="900" kern="1200" dirty="0">
                          <a:solidFill>
                            <a:schemeClr val="dk1"/>
                          </a:solidFill>
                          <a:effectLst/>
                          <a:latin typeface="+mn-lt"/>
                          <a:ea typeface="+mn-ea"/>
                          <a:cs typeface="+mn-cs"/>
                        </a:rPr>
                        <a:t>,</a:t>
                      </a:r>
                    </a:p>
                    <a:p>
                      <a:r>
                        <a:rPr lang="en-US" sz="900" kern="1200" dirty="0">
                          <a:solidFill>
                            <a:schemeClr val="dk1"/>
                          </a:solidFill>
                          <a:effectLst/>
                          <a:latin typeface="+mn-lt"/>
                          <a:ea typeface="+mn-ea"/>
                          <a:cs typeface="+mn-cs"/>
                        </a:rPr>
                        <a:t>&lt;NAME&gt;</a:t>
                      </a:r>
                    </a:p>
                    <a:p>
                      <a:r>
                        <a:rPr lang="en-US" sz="900" kern="1200" dirty="0">
                          <a:solidFill>
                            <a:schemeClr val="dk1"/>
                          </a:solidFill>
                          <a:effectLst/>
                          <a:latin typeface="+mn-lt"/>
                          <a:ea typeface="+mn-ea"/>
                          <a:cs typeface="+mn-cs"/>
                        </a:rPr>
                        <a:t>  </a:t>
                      </a:r>
                    </a:p>
                    <a:p>
                      <a:r>
                        <a:rPr lang="en-US" sz="900" kern="1200" dirty="0">
                          <a:solidFill>
                            <a:schemeClr val="dk1"/>
                          </a:solidFill>
                          <a:effectLst/>
                          <a:latin typeface="+mn-lt"/>
                          <a:ea typeface="+mn-ea"/>
                          <a:cs typeface="+mn-cs"/>
                        </a:rPr>
                        <a:t>Microsoft Corporation</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One Microsoft Way</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Redmond, WA 98052</a:t>
                      </a:r>
                    </a:p>
                    <a:p>
                      <a:r>
                        <a:rPr lang="en-US" sz="900" kern="1200" dirty="0">
                          <a:solidFill>
                            <a:schemeClr val="dk1"/>
                          </a:solidFill>
                          <a:effectLst/>
                          <a:latin typeface="+mn-lt"/>
                          <a:ea typeface="+mn-ea"/>
                          <a:cs typeface="+mn-cs"/>
                        </a:rPr>
                        <a:t> </a:t>
                      </a:r>
                    </a:p>
                    <a:p>
                      <a:r>
                        <a:rPr lang="en-US" sz="800" i="1" kern="1200" dirty="0">
                          <a:solidFill>
                            <a:schemeClr val="dk1"/>
                          </a:solidFill>
                          <a:effectLst/>
                          <a:latin typeface="+mn-lt"/>
                          <a:ea typeface="+mn-ea"/>
                          <a:cs typeface="+mn-cs"/>
                        </a:rPr>
                        <a:t>If you prefer I not forward you these types of communications, just let me know. To learn how to manage your contact preferences for other parts of Microsoft, please read our </a:t>
                      </a:r>
                      <a:r>
                        <a:rPr lang="en-US" sz="800" i="1" u="sng" kern="1200" dirty="0">
                          <a:solidFill>
                            <a:schemeClr val="dk1"/>
                          </a:solidFill>
                          <a:effectLst/>
                          <a:latin typeface="+mn-lt"/>
                          <a:ea typeface="+mn-ea"/>
                          <a:cs typeface="+mn-cs"/>
                          <a:hlinkClick r:id="rId4"/>
                        </a:rPr>
                        <a:t>Privacy Statement</a:t>
                      </a:r>
                      <a:r>
                        <a:rPr lang="en-US" sz="800" i="1" kern="1200" dirty="0">
                          <a:solidFill>
                            <a:schemeClr val="dk1"/>
                          </a:solidFill>
                          <a:effectLst/>
                          <a:latin typeface="+mn-lt"/>
                          <a:ea typeface="+mn-ea"/>
                          <a:cs typeface="+mn-cs"/>
                        </a:rPr>
                        <a:t>.</a:t>
                      </a:r>
                      <a:endParaRPr lang="en-US" sz="800" kern="1200" dirty="0">
                        <a:solidFill>
                          <a:schemeClr val="dk1"/>
                        </a:solidFill>
                        <a:effectLst/>
                        <a:latin typeface="+mn-lt"/>
                        <a:ea typeface="+mn-ea"/>
                        <a:cs typeface="+mn-cs"/>
                      </a:endParaRPr>
                    </a:p>
                  </a:txBody>
                  <a:tcPr marL="80682" marR="80682" marT="40341" marB="40341">
                    <a:lnR w="3175"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10002"/>
                  </a:ext>
                </a:extLst>
              </a:tr>
            </a:tbl>
          </a:graphicData>
        </a:graphic>
      </p:graphicFrame>
      <p:graphicFrame>
        <p:nvGraphicFramePr>
          <p:cNvPr id="9" name="Table 8">
            <a:extLst>
              <a:ext uri="{FF2B5EF4-FFF2-40B4-BE49-F238E27FC236}">
                <a16:creationId xmlns:a16="http://schemas.microsoft.com/office/drawing/2014/main" id="{DE81AC7E-3265-4581-B32A-06858BE5D17B}"/>
              </a:ext>
            </a:extLst>
          </p:cNvPr>
          <p:cNvGraphicFramePr>
            <a:graphicFrameLocks noGrp="1"/>
          </p:cNvGraphicFramePr>
          <p:nvPr>
            <p:extLst>
              <p:ext uri="{D42A27DB-BD31-4B8C-83A1-F6EECF244321}">
                <p14:modId xmlns:p14="http://schemas.microsoft.com/office/powerpoint/2010/main" val="1387701506"/>
              </p:ext>
            </p:extLst>
          </p:nvPr>
        </p:nvGraphicFramePr>
        <p:xfrm>
          <a:off x="6493214" y="783675"/>
          <a:ext cx="5570256" cy="6074325"/>
        </p:xfrm>
        <a:graphic>
          <a:graphicData uri="http://schemas.openxmlformats.org/drawingml/2006/table">
            <a:tbl>
              <a:tblPr firstRow="1" bandRow="1">
                <a:tableStyleId>{5C22544A-7EE6-4342-B048-85BDC9FD1C3A}</a:tableStyleId>
              </a:tblPr>
              <a:tblGrid>
                <a:gridCol w="5570256">
                  <a:extLst>
                    <a:ext uri="{9D8B030D-6E8A-4147-A177-3AD203B41FA5}">
                      <a16:colId xmlns:a16="http://schemas.microsoft.com/office/drawing/2014/main" val="20000"/>
                    </a:ext>
                  </a:extLst>
                </a:gridCol>
              </a:tblGrid>
              <a:tr h="303078">
                <a:tc>
                  <a:txBody>
                    <a:bodyPr/>
                    <a:lstStyle/>
                    <a:p>
                      <a:pPr marL="0" marR="0" indent="0" algn="l" defTabSz="1036463" rtl="0" eaLnBrk="1" fontAlgn="auto" latinLnBrk="0" hangingPunct="1">
                        <a:lnSpc>
                          <a:spcPct val="100000"/>
                        </a:lnSpc>
                        <a:spcBef>
                          <a:spcPts val="0"/>
                        </a:spcBef>
                        <a:spcAft>
                          <a:spcPts val="0"/>
                        </a:spcAft>
                        <a:buClrTx/>
                        <a:buSzTx/>
                        <a:buFontTx/>
                        <a:buNone/>
                        <a:tabLst/>
                        <a:defRPr/>
                      </a:pPr>
                      <a:r>
                        <a:rPr lang="en-US" sz="1400" dirty="0">
                          <a:latin typeface="Segoe UI" panose="020B0502040204020203" pitchFamily="34" charset="0"/>
                          <a:cs typeface="Segoe UI" panose="020B0502040204020203" pitchFamily="34" charset="0"/>
                        </a:rPr>
                        <a:t>Sample</a:t>
                      </a:r>
                      <a:r>
                        <a:rPr lang="en-US" sz="1400" baseline="0" dirty="0">
                          <a:latin typeface="Segoe UI" panose="020B0502040204020203" pitchFamily="34" charset="0"/>
                          <a:cs typeface="Segoe UI" panose="020B0502040204020203" pitchFamily="34" charset="0"/>
                        </a:rPr>
                        <a:t> Email Copy 2</a:t>
                      </a:r>
                      <a:endParaRPr lang="en-US" sz="1400" dirty="0">
                        <a:latin typeface="Segoe UI" panose="020B0502040204020203" pitchFamily="34" charset="0"/>
                        <a:cs typeface="Segoe UI" panose="020B0502040204020203" pitchFamily="34" charset="0"/>
                      </a:endParaRPr>
                    </a:p>
                  </a:txBody>
                  <a:tcPr marL="80682" marR="80682" marT="40341" marB="40341"/>
                </a:tc>
                <a:extLst>
                  <a:ext uri="{0D108BD9-81ED-4DB2-BD59-A6C34878D82A}">
                    <a16:rowId xmlns:a16="http://schemas.microsoft.com/office/drawing/2014/main" val="10000"/>
                  </a:ext>
                </a:extLst>
              </a:tr>
              <a:tr h="240244">
                <a:tc>
                  <a:txBody>
                    <a:bodyPr/>
                    <a:lstStyle/>
                    <a:p>
                      <a:pPr marL="0" marR="0" lvl="0" indent="0" algn="l" defTabSz="1036463" rtl="0" eaLnBrk="1" fontAlgn="auto" latinLnBrk="0" hangingPunct="1">
                        <a:lnSpc>
                          <a:spcPct val="100000"/>
                        </a:lnSpc>
                        <a:spcBef>
                          <a:spcPts val="0"/>
                        </a:spcBef>
                        <a:spcAft>
                          <a:spcPts val="0"/>
                        </a:spcAft>
                        <a:buClrTx/>
                        <a:buSzTx/>
                        <a:buFontTx/>
                        <a:buNone/>
                        <a:tabLst/>
                        <a:defRPr/>
                      </a:pPr>
                      <a:r>
                        <a:rPr lang="it-IT" sz="1000" kern="1200" dirty="0">
                          <a:solidFill>
                            <a:schemeClr val="dk1"/>
                          </a:solidFill>
                          <a:latin typeface="Segoe UI" panose="020B0502040204020203" pitchFamily="34" charset="0"/>
                          <a:ea typeface="+mn-ea"/>
                          <a:cs typeface="Segoe UI" panose="020B0502040204020203" pitchFamily="34" charset="0"/>
                        </a:rPr>
                        <a:t>Oggetto: Aumentare la produttività dei team di vendita</a:t>
                      </a:r>
                      <a:endParaRPr lang="en-US" sz="1000" kern="1200" dirty="0">
                        <a:solidFill>
                          <a:schemeClr val="dk1"/>
                        </a:solidFill>
                        <a:latin typeface="Segoe UI" panose="020B0502040204020203" pitchFamily="34" charset="0"/>
                        <a:ea typeface="+mn-ea"/>
                        <a:cs typeface="Segoe UI" panose="020B0502040204020203" pitchFamily="34" charset="0"/>
                      </a:endParaRPr>
                    </a:p>
                  </a:txBody>
                  <a:tcPr marL="80682" marR="80682" marT="40341" marB="40341"/>
                </a:tc>
                <a:extLst>
                  <a:ext uri="{0D108BD9-81ED-4DB2-BD59-A6C34878D82A}">
                    <a16:rowId xmlns:a16="http://schemas.microsoft.com/office/drawing/2014/main" val="10001"/>
                  </a:ext>
                </a:extLst>
              </a:tr>
              <a:tr h="5531003">
                <a:tc>
                  <a:txBody>
                    <a:bodyPr/>
                    <a:lstStyle/>
                    <a:p>
                      <a:r>
                        <a:rPr lang="en-US" sz="900" kern="1200" dirty="0">
                          <a:solidFill>
                            <a:schemeClr val="dk1"/>
                          </a:solidFill>
                          <a:effectLst/>
                          <a:latin typeface="+mn-lt"/>
                          <a:ea typeface="+mn-ea"/>
                          <a:cs typeface="+mn-cs"/>
                        </a:rPr>
                        <a:t>Ciao NOME,</a:t>
                      </a:r>
                    </a:p>
                    <a:p>
                      <a:r>
                        <a:rPr lang="en-US" sz="900" kern="1200" dirty="0">
                          <a:solidFill>
                            <a:schemeClr val="dk1"/>
                          </a:solidFill>
                          <a:effectLst/>
                          <a:latin typeface="+mn-lt"/>
                          <a:ea typeface="+mn-ea"/>
                          <a:cs typeface="+mn-cs"/>
                        </a:rPr>
                        <a:t> </a:t>
                      </a:r>
                    </a:p>
                    <a:p>
                      <a:r>
                        <a:rPr lang="it-IT" sz="900" b="0" kern="1200" dirty="0">
                          <a:solidFill>
                            <a:schemeClr val="dk1"/>
                          </a:solidFill>
                          <a:effectLst/>
                          <a:latin typeface="+mn-lt"/>
                          <a:ea typeface="+mn-ea"/>
                          <a:cs typeface="+mn-cs"/>
                        </a:rPr>
                        <a:t>Sapevi che il 55% dei rappresentanti di vendita pensa che gli strumenti di vendita della loro azienda siano un ostacolo invece di un facilitatore?
</a:t>
                      </a:r>
                      <a:endParaRPr lang="en-US" sz="900" kern="1200" dirty="0">
                        <a:solidFill>
                          <a:schemeClr val="dk1"/>
                        </a:solidFill>
                        <a:effectLst/>
                        <a:latin typeface="+mn-lt"/>
                        <a:ea typeface="+mn-ea"/>
                        <a:cs typeface="+mn-cs"/>
                      </a:endParaRPr>
                    </a:p>
                    <a:p>
                      <a:r>
                        <a:rPr lang="it-IT" sz="900" kern="1200" dirty="0">
                          <a:solidFill>
                            <a:schemeClr val="dk1"/>
                          </a:solidFill>
                          <a:effectLst/>
                          <a:latin typeface="+mn-lt"/>
                          <a:ea typeface="+mn-ea"/>
                          <a:cs typeface="+mn-cs"/>
                        </a:rPr>
                        <a:t>La tecnologia ha cambiato il modo in cui i clienti acquistano. I clienti hanno più opzioni, l'accesso a una maggiore quantità di informazioni e i canali di comunicazione si sono moltiplicati. Con l'aumentare della complessità delle vendite, la gestione del processo di vendita in più account può essere complessa per i team di vendita. Per gestire meglio questa complessità e aiutare i loro venditori a fare di più, le organizzazioni innovative stanno modernizzando la loro produttività di vendita.
</a:t>
                      </a:r>
                      <a:r>
                        <a:rPr lang="en-US" sz="900" kern="1200" dirty="0">
                          <a:solidFill>
                            <a:schemeClr val="dk1"/>
                          </a:solidFill>
                          <a:effectLst/>
                          <a:latin typeface="+mn-lt"/>
                          <a:ea typeface="+mn-ea"/>
                          <a:cs typeface="+mn-cs"/>
                        </a:rPr>
                        <a:t> </a:t>
                      </a:r>
                    </a:p>
                    <a:p>
                      <a:r>
                        <a:rPr lang="it-IT" sz="900" u="none" kern="1200" dirty="0">
                          <a:solidFill>
                            <a:schemeClr val="dk1"/>
                          </a:solidFill>
                          <a:effectLst/>
                          <a:latin typeface="+mn-lt"/>
                          <a:ea typeface="+mn-ea"/>
                          <a:cs typeface="+mn-cs"/>
                        </a:rPr>
                        <a:t>Con la produttività delle vendite modernizzata, le aziende sfruttano le funzionalità di automazione delle forze di vendita per consentire ai venditori di gestire meglio i lead; fornire soluzioni intelligenti per accelerare le offerte con un'esperienza end-to-end e coinvolgente per la gestione delle opportunità</a:t>
                      </a:r>
                      <a:r>
                        <a:rPr lang="en-US" sz="900" u="none" kern="1200" dirty="0">
                          <a:solidFill>
                            <a:schemeClr val="dk1"/>
                          </a:solidFill>
                          <a:effectLst/>
                          <a:latin typeface="+mn-lt"/>
                          <a:ea typeface="+mn-ea"/>
                          <a:cs typeface="+mn-cs"/>
                        </a:rPr>
                        <a:t>; e </a:t>
                      </a:r>
                      <a:r>
                        <a:rPr lang="en-US" sz="900" u="none" kern="1200" dirty="0" err="1">
                          <a:solidFill>
                            <a:schemeClr val="dk1"/>
                          </a:solidFill>
                          <a:effectLst/>
                          <a:latin typeface="+mn-lt"/>
                          <a:ea typeface="+mn-ea"/>
                          <a:cs typeface="+mn-cs"/>
                        </a:rPr>
                        <a:t>integrando</a:t>
                      </a:r>
                      <a:r>
                        <a:rPr lang="en-US" sz="900" u="none" kern="1200" dirty="0">
                          <a:solidFill>
                            <a:schemeClr val="dk1"/>
                          </a:solidFill>
                          <a:effectLst/>
                          <a:latin typeface="+mn-lt"/>
                          <a:ea typeface="+mn-ea"/>
                          <a:cs typeface="+mn-cs"/>
                        </a:rPr>
                        <a:t> </a:t>
                      </a:r>
                      <a:r>
                        <a:rPr lang="en-US" sz="900" u="none" kern="1200" dirty="0" err="1">
                          <a:solidFill>
                            <a:schemeClr val="dk1"/>
                          </a:solidFill>
                          <a:effectLst/>
                          <a:latin typeface="+mn-lt"/>
                          <a:ea typeface="+mn-ea"/>
                          <a:cs typeface="+mn-cs"/>
                        </a:rPr>
                        <a:t>strumenti</a:t>
                      </a:r>
                      <a:r>
                        <a:rPr lang="en-US" sz="900" u="none" kern="1200" dirty="0">
                          <a:solidFill>
                            <a:schemeClr val="dk1"/>
                          </a:solidFill>
                          <a:effectLst/>
                          <a:latin typeface="+mn-lt"/>
                          <a:ea typeface="+mn-ea"/>
                          <a:cs typeface="+mn-cs"/>
                        </a:rPr>
                        <a:t> </a:t>
                      </a:r>
                      <a:r>
                        <a:rPr lang="en-US" sz="900" u="none" kern="1200" dirty="0" err="1">
                          <a:solidFill>
                            <a:schemeClr val="dk1"/>
                          </a:solidFill>
                          <a:effectLst/>
                          <a:latin typeface="+mn-lt"/>
                          <a:ea typeface="+mn-ea"/>
                          <a:cs typeface="+mn-cs"/>
                        </a:rPr>
                        <a:t>familiari</a:t>
                      </a:r>
                      <a:r>
                        <a:rPr lang="en-US" sz="900" u="none" kern="1200" dirty="0">
                          <a:solidFill>
                            <a:schemeClr val="dk1"/>
                          </a:solidFill>
                          <a:effectLst/>
                          <a:latin typeface="+mn-lt"/>
                          <a:ea typeface="+mn-ea"/>
                          <a:cs typeface="+mn-cs"/>
                        </a:rPr>
                        <a:t>—come Excel e Outlook—</a:t>
                      </a:r>
                      <a:r>
                        <a:rPr lang="it-IT" sz="900" u="none" kern="1200" dirty="0">
                          <a:solidFill>
                            <a:schemeClr val="dk1"/>
                          </a:solidFill>
                          <a:effectLst/>
                          <a:latin typeface="+mn-lt"/>
                          <a:ea typeface="+mn-ea"/>
                          <a:cs typeface="+mn-cs"/>
                        </a:rPr>
                        <a:t>nei loro flussi di lavoro per contribuire ad aumentare la collaborazione e la produttività</a:t>
                      </a:r>
                      <a:r>
                        <a:rPr lang="en-US" sz="900" u="none" kern="1200" dirty="0">
                          <a:solidFill>
                            <a:schemeClr val="dk1"/>
                          </a:solidFill>
                          <a:effectLst/>
                          <a:latin typeface="+mn-lt"/>
                          <a:ea typeface="+mn-ea"/>
                          <a:cs typeface="+mn-cs"/>
                        </a:rPr>
                        <a:t>. </a:t>
                      </a:r>
                    </a:p>
                    <a:p>
                      <a:r>
                        <a:rPr lang="en-US" sz="900" kern="1200" dirty="0">
                          <a:solidFill>
                            <a:schemeClr val="dk1"/>
                          </a:solidFill>
                          <a:effectLst/>
                          <a:latin typeface="+mn-lt"/>
                          <a:ea typeface="+mn-ea"/>
                          <a:cs typeface="+mn-cs"/>
                        </a:rPr>
                        <a:t> </a:t>
                      </a:r>
                    </a:p>
                    <a:p>
                      <a:pPr lvl="0"/>
                      <a:r>
                        <a:rPr lang="it-IT" sz="900" b="1" kern="1200" dirty="0">
                          <a:solidFill>
                            <a:schemeClr val="dk1"/>
                          </a:solidFill>
                          <a:effectLst/>
                          <a:latin typeface="+mn-lt"/>
                          <a:ea typeface="+mn-ea"/>
                          <a:cs typeface="+mn-cs"/>
                        </a:rPr>
                        <a:t>Concentrati su ciò che è più importante e personalizza le interazioni </a:t>
                      </a:r>
                      <a:r>
                        <a:rPr lang="it-IT" sz="900" b="0" kern="1200" dirty="0">
                          <a:solidFill>
                            <a:schemeClr val="dk1"/>
                          </a:solidFill>
                          <a:effectLst/>
                          <a:latin typeface="+mn-lt"/>
                          <a:ea typeface="+mn-ea"/>
                          <a:cs typeface="+mn-cs"/>
                        </a:rPr>
                        <a:t>con i tuoi clienti</a:t>
                      </a:r>
                      <a:r>
                        <a:rPr lang="it-IT" sz="900" b="1" kern="1200" dirty="0">
                          <a:solidFill>
                            <a:schemeClr val="dk1"/>
                          </a:solidFill>
                          <a:effectLst/>
                          <a:latin typeface="+mn-lt"/>
                          <a:ea typeface="+mn-ea"/>
                          <a:cs typeface="+mn-cs"/>
                        </a:rPr>
                        <a:t>
Semplifica i flussi di lavoro dei venditori </a:t>
                      </a:r>
                      <a:r>
                        <a:rPr lang="it-IT" sz="900" b="0" kern="1200" dirty="0">
                          <a:solidFill>
                            <a:schemeClr val="dk1"/>
                          </a:solidFill>
                          <a:effectLst/>
                          <a:latin typeface="+mn-lt"/>
                          <a:ea typeface="+mn-ea"/>
                          <a:cs typeface="+mn-cs"/>
                        </a:rPr>
                        <a:t>e </a:t>
                      </a:r>
                      <a:r>
                        <a:rPr lang="it-IT" sz="900" b="1" kern="1200" dirty="0">
                          <a:solidFill>
                            <a:schemeClr val="dk1"/>
                          </a:solidFill>
                          <a:effectLst/>
                          <a:latin typeface="+mn-lt"/>
                          <a:ea typeface="+mn-ea"/>
                          <a:cs typeface="+mn-cs"/>
                        </a:rPr>
                        <a:t>ottieni di più </a:t>
                      </a:r>
                      <a:r>
                        <a:rPr lang="it-IT" sz="900" b="0" kern="1200" dirty="0">
                          <a:solidFill>
                            <a:schemeClr val="dk1"/>
                          </a:solidFill>
                          <a:effectLst/>
                          <a:latin typeface="+mn-lt"/>
                          <a:ea typeface="+mn-ea"/>
                          <a:cs typeface="+mn-cs"/>
                        </a:rPr>
                        <a:t>con le integrazioni con strumenti familiari, come Excel e Outlook, che rendono il lavoro più facile e veloce</a:t>
                      </a:r>
                      <a:endParaRPr lang="en-US" sz="900" b="0" kern="1200" dirty="0">
                        <a:solidFill>
                          <a:schemeClr val="dk1"/>
                        </a:solidFill>
                        <a:effectLst/>
                        <a:latin typeface="+mn-lt"/>
                        <a:ea typeface="+mn-ea"/>
                        <a:cs typeface="+mn-cs"/>
                      </a:endParaRPr>
                    </a:p>
                    <a:p>
                      <a:pPr lvl="0"/>
                      <a:r>
                        <a:rPr lang="it-IT" sz="900" kern="1200" dirty="0">
                          <a:solidFill>
                            <a:schemeClr val="dk1"/>
                          </a:solidFill>
                          <a:effectLst/>
                          <a:latin typeface="+mn-lt"/>
                          <a:ea typeface="+mn-ea"/>
                          <a:cs typeface="+mn-cs"/>
                        </a:rPr>
                        <a:t>Inizia con una soluzione di vendita che soddisfi le tue esigenze e </a:t>
                      </a:r>
                      <a:r>
                        <a:rPr lang="it-IT" sz="900" b="1" kern="1200" dirty="0">
                          <a:solidFill>
                            <a:schemeClr val="dk1"/>
                          </a:solidFill>
                          <a:effectLst/>
                          <a:latin typeface="+mn-lt"/>
                          <a:ea typeface="+mn-ea"/>
                          <a:cs typeface="+mn-cs"/>
                        </a:rPr>
                        <a:t>cresca con il tuo business 
</a:t>
                      </a:r>
                      <a:r>
                        <a:rPr lang="en-US" sz="900" b="1" kern="1200" dirty="0">
                          <a:solidFill>
                            <a:schemeClr val="dk1"/>
                          </a:solidFill>
                          <a:effectLst/>
                          <a:latin typeface="+mn-lt"/>
                          <a:ea typeface="+mn-ea"/>
                          <a:cs typeface="+mn-cs"/>
                        </a:rPr>
                        <a:t> </a:t>
                      </a:r>
                    </a:p>
                    <a:p>
                      <a:r>
                        <a:rPr lang="it-IT" sz="900" kern="1200" dirty="0">
                          <a:solidFill>
                            <a:schemeClr val="dk1"/>
                          </a:solidFill>
                          <a:effectLst/>
                          <a:latin typeface="+mn-lt"/>
                          <a:ea typeface="+mn-ea"/>
                          <a:cs typeface="+mn-cs"/>
                        </a:rPr>
                        <a:t>Tutto questo significa che i venditori possono dedicare meno tempo a tutto ciò e più tempo incontrando i clienti, portando più offerte, maggiori entrate e clienti più felici</a:t>
                      </a:r>
                      <a:r>
                        <a:rPr lang="en-US" sz="900" kern="1200" dirty="0">
                          <a:solidFill>
                            <a:schemeClr val="dk1"/>
                          </a:solidFill>
                          <a:effectLst/>
                          <a:latin typeface="+mn-lt"/>
                          <a:ea typeface="+mn-ea"/>
                          <a:cs typeface="+mn-cs"/>
                        </a:rPr>
                        <a:t>.</a:t>
                      </a:r>
                    </a:p>
                    <a:p>
                      <a:r>
                        <a:rPr lang="en-US" sz="900" kern="1200" dirty="0">
                          <a:solidFill>
                            <a:schemeClr val="dk1"/>
                          </a:solidFill>
                          <a:effectLst/>
                          <a:latin typeface="+mn-lt"/>
                          <a:ea typeface="+mn-ea"/>
                          <a:cs typeface="+mn-cs"/>
                        </a:rPr>
                        <a:t> </a:t>
                      </a:r>
                    </a:p>
                    <a:p>
                      <a:r>
                        <a:rPr lang="en-US" sz="900" u="none" kern="1200" dirty="0" err="1">
                          <a:solidFill>
                            <a:schemeClr val="dk1"/>
                          </a:solidFill>
                          <a:effectLst/>
                          <a:latin typeface="+mn-lt"/>
                          <a:ea typeface="+mn-ea"/>
                          <a:cs typeface="+mn-cs"/>
                        </a:rPr>
                        <a:t>Scopri</a:t>
                      </a:r>
                      <a:r>
                        <a:rPr lang="en-US" sz="900" u="none" kern="1200" dirty="0">
                          <a:solidFill>
                            <a:schemeClr val="dk1"/>
                          </a:solidFill>
                          <a:effectLst/>
                          <a:latin typeface="+mn-lt"/>
                          <a:ea typeface="+mn-ea"/>
                          <a:cs typeface="+mn-cs"/>
                        </a:rPr>
                        <a:t> come </a:t>
                      </a:r>
                      <a:r>
                        <a:rPr lang="en-US" sz="900" u="sng" kern="1200" dirty="0">
                          <a:solidFill>
                            <a:schemeClr val="dk1"/>
                          </a:solidFill>
                          <a:effectLst/>
                          <a:latin typeface="+mn-lt"/>
                          <a:ea typeface="+mn-ea"/>
                          <a:cs typeface="+mn-cs"/>
                          <a:hlinkClick r:id="rId3"/>
                        </a:rPr>
                        <a:t>Microsoft Dynamics 365 for Sales</a:t>
                      </a:r>
                      <a:r>
                        <a:rPr lang="en-US" sz="900" kern="1200" dirty="0">
                          <a:solidFill>
                            <a:schemeClr val="dk1"/>
                          </a:solidFill>
                          <a:effectLst/>
                          <a:latin typeface="+mn-lt"/>
                          <a:ea typeface="+mn-ea"/>
                          <a:cs typeface="+mn-cs"/>
                        </a:rPr>
                        <a:t> </a:t>
                      </a:r>
                      <a:r>
                        <a:rPr lang="it-IT" sz="900" kern="1200" dirty="0">
                          <a:solidFill>
                            <a:schemeClr val="dk1"/>
                          </a:solidFill>
                          <a:effectLst/>
                          <a:latin typeface="+mn-lt"/>
                          <a:ea typeface="+mn-ea"/>
                          <a:cs typeface="+mn-cs"/>
                        </a:rPr>
                        <a:t>consente alle aziende di modernizzare la produttività delle vendite, guarda </a:t>
                      </a:r>
                      <a:r>
                        <a:rPr lang="en-US" sz="900" u="sng" kern="1200" dirty="0">
                          <a:solidFill>
                            <a:schemeClr val="dk1"/>
                          </a:solidFill>
                          <a:effectLst/>
                          <a:latin typeface="+mn-lt"/>
                          <a:ea typeface="+mn-ea"/>
                          <a:cs typeface="+mn-cs"/>
                          <a:hlinkClick r:id="rId5"/>
                        </a:rPr>
                        <a:t>customer success stories</a:t>
                      </a:r>
                      <a:r>
                        <a:rPr lang="en-US" sz="900" kern="1200" dirty="0">
                          <a:solidFill>
                            <a:schemeClr val="dk1"/>
                          </a:solidFill>
                          <a:effectLst/>
                          <a:latin typeface="+mn-lt"/>
                          <a:ea typeface="+mn-ea"/>
                          <a:cs typeface="+mn-cs"/>
                        </a:rPr>
                        <a:t>, </a:t>
                      </a:r>
                      <a:r>
                        <a:rPr lang="en-US" sz="900" u="sng" kern="1200" dirty="0">
                          <a:solidFill>
                            <a:schemeClr val="dk1"/>
                          </a:solidFill>
                          <a:effectLst/>
                          <a:latin typeface="+mn-lt"/>
                          <a:ea typeface="+mn-ea"/>
                          <a:cs typeface="+mn-cs"/>
                          <a:hlinkClick r:id="rId6"/>
                        </a:rPr>
                        <a:t>request a demo</a:t>
                      </a:r>
                      <a:r>
                        <a:rPr lang="en-US" sz="900" kern="1200" dirty="0">
                          <a:solidFill>
                            <a:schemeClr val="dk1"/>
                          </a:solidFill>
                          <a:effectLst/>
                          <a:latin typeface="+mn-lt"/>
                          <a:ea typeface="+mn-ea"/>
                          <a:cs typeface="+mn-cs"/>
                        </a:rPr>
                        <a:t>, e </a:t>
                      </a:r>
                      <a:r>
                        <a:rPr lang="en-US" sz="900" u="sng" kern="1200" dirty="0">
                          <a:solidFill>
                            <a:schemeClr val="dk1"/>
                          </a:solidFill>
                          <a:effectLst/>
                          <a:latin typeface="+mn-lt"/>
                          <a:ea typeface="+mn-ea"/>
                          <a:cs typeface="+mn-cs"/>
                          <a:hlinkClick r:id="rId7"/>
                        </a:rPr>
                        <a:t>sign up for a trial</a:t>
                      </a:r>
                      <a:r>
                        <a:rPr lang="en-US" sz="900" kern="1200" dirty="0">
                          <a:solidFill>
                            <a:schemeClr val="dk1"/>
                          </a:solidFill>
                          <a:effectLst/>
                          <a:latin typeface="+mn-lt"/>
                          <a:ea typeface="+mn-ea"/>
                          <a:cs typeface="+mn-cs"/>
                        </a:rPr>
                        <a:t> at </a:t>
                      </a:r>
                      <a:r>
                        <a:rPr lang="en-US" sz="900" u="sng" kern="1200" dirty="0">
                          <a:solidFill>
                            <a:schemeClr val="dk1"/>
                          </a:solidFill>
                          <a:effectLst/>
                          <a:latin typeface="+mn-lt"/>
                          <a:ea typeface="+mn-ea"/>
                          <a:cs typeface="+mn-cs"/>
                        </a:rPr>
                        <a:t>dynamics.microsoft.com/sales </a:t>
                      </a:r>
                    </a:p>
                    <a:p>
                      <a:endParaRPr lang="en-US" sz="900" u="sng" kern="1200" dirty="0">
                        <a:solidFill>
                          <a:schemeClr val="dk1"/>
                        </a:solidFill>
                        <a:effectLst/>
                        <a:latin typeface="+mn-lt"/>
                        <a:ea typeface="+mn-ea"/>
                        <a:cs typeface="+mn-cs"/>
                      </a:endParaRPr>
                    </a:p>
                    <a:p>
                      <a:r>
                        <a:rPr lang="it-IT" sz="900" kern="1200" dirty="0">
                          <a:solidFill>
                            <a:schemeClr val="dk1"/>
                          </a:solidFill>
                          <a:effectLst/>
                          <a:latin typeface="+mn-lt"/>
                          <a:ea typeface="+mn-ea"/>
                          <a:cs typeface="+mn-cs"/>
                        </a:rPr>
                        <a:t>Mi piacerebbe connettermi per saperne di più sulla tua attività e parlarti delle nostre attuali offerte. Per favore fatemi sapere se siete disponibili &lt;DATE&gt;o &lt;DATE&gt;per una breve conversazione</a:t>
                      </a:r>
                      <a:r>
                        <a:rPr lang="en-US" sz="900" kern="1200" dirty="0">
                          <a:solidFill>
                            <a:schemeClr val="dk1"/>
                          </a:solidFill>
                          <a:effectLst/>
                          <a:latin typeface="+mn-lt"/>
                          <a:ea typeface="+mn-ea"/>
                          <a:cs typeface="+mn-cs"/>
                        </a:rPr>
                        <a:t>.</a:t>
                      </a:r>
                    </a:p>
                    <a:p>
                      <a:endParaRPr lang="en-US" sz="900" kern="1200" dirty="0">
                        <a:solidFill>
                          <a:schemeClr val="dk1"/>
                        </a:solidFill>
                        <a:effectLst/>
                        <a:latin typeface="+mn-lt"/>
                        <a:ea typeface="+mn-ea"/>
                        <a:cs typeface="+mn-cs"/>
                      </a:endParaRPr>
                    </a:p>
                    <a:p>
                      <a:r>
                        <a:rPr lang="en-US" sz="900" kern="1200" dirty="0" err="1">
                          <a:solidFill>
                            <a:schemeClr val="dk1"/>
                          </a:solidFill>
                          <a:effectLst/>
                          <a:latin typeface="+mn-lt"/>
                          <a:ea typeface="+mn-ea"/>
                          <a:cs typeface="+mn-cs"/>
                        </a:rPr>
                        <a:t>Grazie</a:t>
                      </a:r>
                      <a:r>
                        <a:rPr lang="en-US" sz="900" kern="1200" dirty="0">
                          <a:solidFill>
                            <a:schemeClr val="dk1"/>
                          </a:solidFill>
                          <a:effectLst/>
                          <a:latin typeface="+mn-lt"/>
                          <a:ea typeface="+mn-ea"/>
                          <a:cs typeface="+mn-cs"/>
                        </a:rPr>
                        <a:t>,</a:t>
                      </a:r>
                    </a:p>
                    <a:p>
                      <a:r>
                        <a:rPr lang="en-US" sz="900" kern="1200" dirty="0">
                          <a:solidFill>
                            <a:schemeClr val="dk1"/>
                          </a:solidFill>
                          <a:effectLst/>
                          <a:latin typeface="+mn-lt"/>
                          <a:ea typeface="+mn-ea"/>
                          <a:cs typeface="+mn-cs"/>
                        </a:rPr>
                        <a:t>&lt;NAME&gt;</a:t>
                      </a:r>
                    </a:p>
                    <a:p>
                      <a:r>
                        <a:rPr lang="en-US" sz="900" kern="1200" dirty="0">
                          <a:solidFill>
                            <a:schemeClr val="dk1"/>
                          </a:solidFill>
                          <a:effectLst/>
                          <a:latin typeface="+mn-lt"/>
                          <a:ea typeface="+mn-ea"/>
                          <a:cs typeface="+mn-cs"/>
                        </a:rPr>
                        <a:t>  </a:t>
                      </a:r>
                    </a:p>
                    <a:p>
                      <a:r>
                        <a:rPr lang="en-US" sz="900" kern="1200" dirty="0">
                          <a:solidFill>
                            <a:schemeClr val="dk1"/>
                          </a:solidFill>
                          <a:effectLst/>
                          <a:latin typeface="+mn-lt"/>
                          <a:ea typeface="+mn-ea"/>
                          <a:cs typeface="+mn-cs"/>
                        </a:rPr>
                        <a:t>Microsoft Corporation</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One Microsoft Way</a:t>
                      </a:r>
                      <a:br>
                        <a:rPr lang="en-US" sz="900" kern="1200" dirty="0">
                          <a:solidFill>
                            <a:schemeClr val="dk1"/>
                          </a:solidFill>
                          <a:effectLst/>
                          <a:latin typeface="+mn-lt"/>
                          <a:ea typeface="+mn-ea"/>
                          <a:cs typeface="+mn-cs"/>
                        </a:rPr>
                      </a:br>
                      <a:r>
                        <a:rPr lang="en-US" sz="900" kern="1200" dirty="0">
                          <a:solidFill>
                            <a:schemeClr val="dk1"/>
                          </a:solidFill>
                          <a:effectLst/>
                          <a:latin typeface="+mn-lt"/>
                          <a:ea typeface="+mn-ea"/>
                          <a:cs typeface="+mn-cs"/>
                        </a:rPr>
                        <a:t>Redmond, WA 98052</a:t>
                      </a:r>
                    </a:p>
                    <a:p>
                      <a:r>
                        <a:rPr lang="en-US" sz="900" kern="1200" dirty="0">
                          <a:solidFill>
                            <a:schemeClr val="dk1"/>
                          </a:solidFill>
                          <a:effectLst/>
                          <a:latin typeface="+mn-lt"/>
                          <a:ea typeface="+mn-ea"/>
                          <a:cs typeface="+mn-cs"/>
                        </a:rPr>
                        <a:t> </a:t>
                      </a:r>
                    </a:p>
                    <a:p>
                      <a:r>
                        <a:rPr lang="en-US" sz="900" i="1" kern="1200" dirty="0">
                          <a:solidFill>
                            <a:schemeClr val="dk1"/>
                          </a:solidFill>
                          <a:effectLst/>
                          <a:latin typeface="+mn-lt"/>
                          <a:ea typeface="+mn-ea"/>
                          <a:cs typeface="+mn-cs"/>
                        </a:rPr>
                        <a:t>If you prefer I not forward you these types of communications, just let me know. To learn how to manage your contact preferences for other parts of Microsoft, please read our </a:t>
                      </a:r>
                      <a:r>
                        <a:rPr lang="en-US" sz="900" i="1" u="sng" kern="1200" dirty="0">
                          <a:solidFill>
                            <a:schemeClr val="dk1"/>
                          </a:solidFill>
                          <a:effectLst/>
                          <a:latin typeface="+mn-lt"/>
                          <a:ea typeface="+mn-ea"/>
                          <a:cs typeface="+mn-cs"/>
                          <a:hlinkClick r:id="rId4"/>
                        </a:rPr>
                        <a:t>Privacy Statement</a:t>
                      </a:r>
                      <a:r>
                        <a:rPr lang="en-US" sz="900" i="1" kern="1200" dirty="0">
                          <a:solidFill>
                            <a:schemeClr val="dk1"/>
                          </a:solidFill>
                          <a:effectLst/>
                          <a:latin typeface="+mn-lt"/>
                          <a:ea typeface="+mn-ea"/>
                          <a:cs typeface="+mn-cs"/>
                        </a:rPr>
                        <a:t>.</a:t>
                      </a:r>
                      <a:endParaRPr lang="en-US" sz="900" kern="1200" dirty="0">
                        <a:solidFill>
                          <a:schemeClr val="dk1"/>
                        </a:solidFill>
                        <a:effectLst/>
                        <a:latin typeface="+mn-lt"/>
                        <a:ea typeface="+mn-ea"/>
                        <a:cs typeface="+mn-cs"/>
                      </a:endParaRPr>
                    </a:p>
                  </a:txBody>
                  <a:tcPr marL="80682" marR="80682" marT="40341" marB="40341">
                    <a:lnR w="3175" cap="flat" cmpd="sng" algn="ctr">
                      <a:solidFill>
                        <a:srgbClr val="0070C0"/>
                      </a:solidFill>
                      <a:prstDash val="solid"/>
                      <a:round/>
                      <a:headEnd type="none" w="med" len="med"/>
                      <a:tailEnd type="none" w="med" len="med"/>
                    </a:ln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6507676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1E579B-CD6E-40DA-9E69-68698D37FFC9}"/>
              </a:ext>
            </a:extLst>
          </p:cNvPr>
          <p:cNvGraphicFramePr>
            <a:graphicFrameLocks noGrp="1"/>
          </p:cNvGraphicFramePr>
          <p:nvPr>
            <p:extLst>
              <p:ext uri="{D42A27DB-BD31-4B8C-83A1-F6EECF244321}">
                <p14:modId xmlns:p14="http://schemas.microsoft.com/office/powerpoint/2010/main" val="1986299634"/>
              </p:ext>
            </p:extLst>
          </p:nvPr>
        </p:nvGraphicFramePr>
        <p:xfrm>
          <a:off x="2070930" y="94208"/>
          <a:ext cx="3192446" cy="6797040"/>
        </p:xfrm>
        <a:graphic>
          <a:graphicData uri="http://schemas.openxmlformats.org/drawingml/2006/table">
            <a:tbl>
              <a:tblPr firstRow="1" bandRow="1">
                <a:tableStyleId>{5C22544A-7EE6-4342-B048-85BDC9FD1C3A}</a:tableStyleId>
              </a:tblPr>
              <a:tblGrid>
                <a:gridCol w="3192446">
                  <a:extLst>
                    <a:ext uri="{9D8B030D-6E8A-4147-A177-3AD203B41FA5}">
                      <a16:colId xmlns:a16="http://schemas.microsoft.com/office/drawing/2014/main" val="20001"/>
                    </a:ext>
                  </a:extLst>
                </a:gridCol>
              </a:tblGrid>
              <a:tr h="217245">
                <a:tc>
                  <a:txBody>
                    <a:bodyPr/>
                    <a:lstStyle/>
                    <a:p>
                      <a:pPr marL="0" marR="0" indent="0" algn="l" defTabSz="1036463" rtl="0" eaLnBrk="1" fontAlgn="auto" latinLnBrk="0" hangingPunct="1">
                        <a:lnSpc>
                          <a:spcPct val="100000"/>
                        </a:lnSpc>
                        <a:spcBef>
                          <a:spcPts val="0"/>
                        </a:spcBef>
                        <a:spcAft>
                          <a:spcPts val="0"/>
                        </a:spcAft>
                        <a:buClrTx/>
                        <a:buSzTx/>
                        <a:buFontTx/>
                        <a:buNone/>
                        <a:tabLst/>
                        <a:defRPr/>
                      </a:pPr>
                      <a:r>
                        <a:rPr lang="en-US" sz="1600">
                          <a:latin typeface="Segoe UI" panose="020B0502040204020203" pitchFamily="34" charset="0"/>
                          <a:cs typeface="Segoe UI" panose="020B0502040204020203" pitchFamily="34" charset="0"/>
                        </a:rPr>
                        <a:t>LinkedIn</a:t>
                      </a:r>
                      <a:r>
                        <a:rPr lang="en-US" sz="1600" baseline="0">
                          <a:latin typeface="Segoe UI" panose="020B0502040204020203" pitchFamily="34" charset="0"/>
                          <a:cs typeface="Segoe UI" panose="020B0502040204020203" pitchFamily="34" charset="0"/>
                        </a:rPr>
                        <a:t> InMail Option </a:t>
                      </a:r>
                      <a:endParaRPr lang="en-US" sz="160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10000"/>
                  </a:ext>
                </a:extLst>
              </a:tr>
              <a:tr h="276494">
                <a:tc>
                  <a:txBody>
                    <a:bodyPr/>
                    <a:lstStyle/>
                    <a:p>
                      <a:pPr marL="0" marR="0" lvl="0" indent="0" algn="l" defTabSz="1036463" rtl="0" eaLnBrk="1" fontAlgn="auto" latinLnBrk="0" hangingPunct="1">
                        <a:lnSpc>
                          <a:spcPct val="100000"/>
                        </a:lnSpc>
                        <a:spcBef>
                          <a:spcPts val="0"/>
                        </a:spcBef>
                        <a:spcAft>
                          <a:spcPts val="0"/>
                        </a:spcAft>
                        <a:buClrTx/>
                        <a:buSzTx/>
                        <a:buFontTx/>
                        <a:buNone/>
                        <a:tabLst/>
                        <a:defRPr/>
                      </a:pPr>
                      <a:r>
                        <a:rPr lang="it-IT" sz="1100" kern="1200" dirty="0">
                          <a:solidFill>
                            <a:schemeClr val="dk1"/>
                          </a:solidFill>
                          <a:latin typeface="Segoe UI" panose="020B0502040204020203" pitchFamily="34" charset="0"/>
                          <a:ea typeface="+mn-ea"/>
                          <a:cs typeface="Segoe UI" panose="020B0502040204020203" pitchFamily="34" charset="0"/>
                        </a:rPr>
                        <a:t>Oggetto: Rendi i tuoi team di vendita più produttivi</a:t>
                      </a:r>
                      <a:endParaRPr lang="en-US" sz="1100" kern="1200" dirty="0">
                        <a:solidFill>
                          <a:schemeClr val="dk1"/>
                        </a:solidFill>
                        <a:latin typeface="Segoe UI" panose="020B0502040204020203" pitchFamily="34" charset="0"/>
                        <a:ea typeface="+mn-ea"/>
                        <a:cs typeface="Segoe UI" panose="020B0502040204020203" pitchFamily="34" charset="0"/>
                      </a:endParaRPr>
                    </a:p>
                  </a:txBody>
                  <a:tcPr>
                    <a:lnB w="317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001"/>
                  </a:ext>
                </a:extLst>
              </a:tr>
              <a:tr h="3712915">
                <a:tc>
                  <a:txBody>
                    <a:bodyPr/>
                    <a:lstStyle/>
                    <a:p>
                      <a:pPr marL="0" algn="l" defTabSz="1036463" rtl="0" eaLnBrk="1" latinLnBrk="0" hangingPunct="1"/>
                      <a:r>
                        <a:rPr lang="en-US" sz="1000" kern="1200" dirty="0">
                          <a:solidFill>
                            <a:schemeClr val="dk1"/>
                          </a:solidFill>
                          <a:latin typeface="+mn-lt"/>
                          <a:ea typeface="+mn-ea"/>
                          <a:cs typeface="Segoe UI Light" panose="020B0502040204020203" pitchFamily="34" charset="0"/>
                        </a:rPr>
                        <a:t>&lt;NOME&gt;,</a:t>
                      </a:r>
                    </a:p>
                    <a:p>
                      <a:pPr marL="0" algn="l" defTabSz="1036463" rtl="0" eaLnBrk="1" latinLnBrk="0" hangingPunct="1"/>
                      <a:endParaRPr lang="en-US" sz="1000" kern="1200" dirty="0">
                        <a:solidFill>
                          <a:schemeClr val="dk1"/>
                        </a:solidFill>
                        <a:latin typeface="+mn-lt"/>
                        <a:ea typeface="+mn-ea"/>
                        <a:cs typeface="Segoe UI Light" panose="020B0502040204020203" pitchFamily="34" charset="0"/>
                      </a:endParaRPr>
                    </a:p>
                    <a:p>
                      <a:pPr marL="0" algn="l" defTabSz="1036463" rtl="0" eaLnBrk="1" latinLnBrk="0" hangingPunct="1"/>
                      <a:r>
                        <a:rPr lang="it-IT" sz="1000" kern="1200" dirty="0">
                          <a:solidFill>
                            <a:schemeClr val="dk1"/>
                          </a:solidFill>
                          <a:latin typeface="+mn-lt"/>
                          <a:ea typeface="+mn-ea"/>
                          <a:cs typeface="Segoe UI Light" panose="020B0502040204020203" pitchFamily="34" charset="0"/>
                        </a:rPr>
                        <a:t>Durante la navigazione LinkedIn, ho notato che entrambi </a:t>
                      </a:r>
                      <a:r>
                        <a:rPr lang="en-US" sz="1000" kern="1200" baseline="0" dirty="0">
                          <a:solidFill>
                            <a:schemeClr val="dk1"/>
                          </a:solidFill>
                          <a:latin typeface="+mn-lt"/>
                          <a:ea typeface="+mn-ea"/>
                          <a:cs typeface="Segoe UI Light" panose="020B0502040204020203" pitchFamily="34" charset="0"/>
                        </a:rPr>
                        <a:t>[</a:t>
                      </a:r>
                      <a:r>
                        <a:rPr lang="en-US" sz="1000" kern="1200" baseline="0" dirty="0" err="1">
                          <a:solidFill>
                            <a:schemeClr val="dk1"/>
                          </a:solidFill>
                          <a:latin typeface="+mn-lt"/>
                          <a:ea typeface="+mn-ea"/>
                          <a:cs typeface="Segoe UI Light" panose="020B0502040204020203" pitchFamily="34" charset="0"/>
                        </a:rPr>
                        <a:t>conosciamo</a:t>
                      </a:r>
                      <a:r>
                        <a:rPr lang="en-US" sz="1000" kern="1200" baseline="0" dirty="0">
                          <a:solidFill>
                            <a:schemeClr val="dk1"/>
                          </a:solidFill>
                          <a:latin typeface="+mn-lt"/>
                          <a:ea typeface="+mn-ea"/>
                          <a:cs typeface="Segoe UI Light" panose="020B0502040204020203" pitchFamily="34" charset="0"/>
                        </a:rPr>
                        <a:t> x]/[</a:t>
                      </a:r>
                      <a:r>
                        <a:rPr lang="en-US" sz="1000" kern="1200" baseline="0" dirty="0" err="1">
                          <a:solidFill>
                            <a:schemeClr val="dk1"/>
                          </a:solidFill>
                          <a:latin typeface="+mn-lt"/>
                          <a:ea typeface="+mn-ea"/>
                          <a:cs typeface="Segoe UI Light" panose="020B0502040204020203" pitchFamily="34" charset="0"/>
                        </a:rPr>
                        <a:t>appartengono</a:t>
                      </a:r>
                      <a:r>
                        <a:rPr lang="en-US" sz="1000" kern="1200" baseline="0" dirty="0">
                          <a:solidFill>
                            <a:schemeClr val="dk1"/>
                          </a:solidFill>
                          <a:latin typeface="+mn-lt"/>
                          <a:ea typeface="+mn-ea"/>
                          <a:cs typeface="Segoe UI Light" panose="020B0502040204020203" pitchFamily="34" charset="0"/>
                        </a:rPr>
                        <a:t> </a:t>
                      </a:r>
                      <a:r>
                        <a:rPr lang="en-US" sz="1000" kern="1200" baseline="0" dirty="0" err="1">
                          <a:solidFill>
                            <a:schemeClr val="dk1"/>
                          </a:solidFill>
                          <a:latin typeface="+mn-lt"/>
                          <a:ea typeface="+mn-ea"/>
                          <a:cs typeface="Segoe UI Light" panose="020B0502040204020203" pitchFamily="34" charset="0"/>
                        </a:rPr>
                        <a:t>alla</a:t>
                      </a:r>
                      <a:r>
                        <a:rPr lang="en-US" sz="1000" kern="1200" baseline="0" dirty="0">
                          <a:solidFill>
                            <a:schemeClr val="dk1"/>
                          </a:solidFill>
                          <a:latin typeface="+mn-lt"/>
                          <a:ea typeface="+mn-ea"/>
                          <a:cs typeface="Segoe UI Light" panose="020B0502040204020203" pitchFamily="34" charset="0"/>
                        </a:rPr>
                        <a:t> </a:t>
                      </a:r>
                      <a:r>
                        <a:rPr lang="en-US" sz="1000" kern="1200" baseline="0" dirty="0" err="1">
                          <a:solidFill>
                            <a:schemeClr val="dk1"/>
                          </a:solidFill>
                          <a:latin typeface="+mn-lt"/>
                          <a:ea typeface="+mn-ea"/>
                          <a:cs typeface="Segoe UI Light" panose="020B0502040204020203" pitchFamily="34" charset="0"/>
                        </a:rPr>
                        <a:t>stessa</a:t>
                      </a:r>
                      <a:r>
                        <a:rPr lang="en-US" sz="1000" kern="1200" baseline="0" dirty="0">
                          <a:solidFill>
                            <a:schemeClr val="dk1"/>
                          </a:solidFill>
                          <a:latin typeface="+mn-lt"/>
                          <a:ea typeface="+mn-ea"/>
                          <a:cs typeface="Segoe UI Light" panose="020B0502040204020203" pitchFamily="34" charset="0"/>
                        </a:rPr>
                        <a:t> </a:t>
                      </a:r>
                      <a:r>
                        <a:rPr lang="en-US" sz="1000" kern="1200" baseline="0" dirty="0" err="1">
                          <a:solidFill>
                            <a:schemeClr val="dk1"/>
                          </a:solidFill>
                          <a:latin typeface="+mn-lt"/>
                          <a:ea typeface="+mn-ea"/>
                          <a:cs typeface="Segoe UI Light" panose="020B0502040204020203" pitchFamily="34" charset="0"/>
                        </a:rPr>
                        <a:t>associazione</a:t>
                      </a:r>
                      <a:r>
                        <a:rPr lang="en-US" sz="1000" kern="1200" baseline="0" dirty="0">
                          <a:solidFill>
                            <a:schemeClr val="dk1"/>
                          </a:solidFill>
                          <a:latin typeface="+mn-lt"/>
                          <a:ea typeface="+mn-ea"/>
                          <a:cs typeface="Segoe UI Light" panose="020B0502040204020203" pitchFamily="34" charset="0"/>
                        </a:rPr>
                        <a:t>/</a:t>
                      </a:r>
                      <a:r>
                        <a:rPr lang="en-US" sz="1000" kern="1200" baseline="0" dirty="0" err="1">
                          <a:solidFill>
                            <a:schemeClr val="dk1"/>
                          </a:solidFill>
                          <a:latin typeface="+mn-lt"/>
                          <a:ea typeface="+mn-ea"/>
                          <a:cs typeface="Segoe UI Light" panose="020B0502040204020203" pitchFamily="34" charset="0"/>
                        </a:rPr>
                        <a:t>organizzazione</a:t>
                      </a:r>
                      <a:r>
                        <a:rPr lang="en-US" sz="1000" kern="1200" baseline="0" dirty="0">
                          <a:solidFill>
                            <a:schemeClr val="dk1"/>
                          </a:solidFill>
                          <a:latin typeface="+mn-lt"/>
                          <a:ea typeface="+mn-ea"/>
                          <a:cs typeface="Segoe UI Light" panose="020B0502040204020203" pitchFamily="34" charset="0"/>
                        </a:rPr>
                        <a:t> </a:t>
                      </a:r>
                      <a:r>
                        <a:rPr lang="en-US" sz="1000" kern="1200" baseline="0" dirty="0" err="1">
                          <a:solidFill>
                            <a:schemeClr val="dk1"/>
                          </a:solidFill>
                          <a:latin typeface="+mn-lt"/>
                          <a:ea typeface="+mn-ea"/>
                          <a:cs typeface="Segoe UI Light" panose="020B0502040204020203" pitchFamily="34" charset="0"/>
                        </a:rPr>
                        <a:t>degli</a:t>
                      </a:r>
                      <a:r>
                        <a:rPr lang="en-US" sz="1000" kern="1200" baseline="0" dirty="0">
                          <a:solidFill>
                            <a:schemeClr val="dk1"/>
                          </a:solidFill>
                          <a:latin typeface="+mn-lt"/>
                          <a:ea typeface="+mn-ea"/>
                          <a:cs typeface="Segoe UI Light" panose="020B0502040204020203" pitchFamily="34" charset="0"/>
                        </a:rPr>
                        <a:t> ex-</a:t>
                      </a:r>
                      <a:r>
                        <a:rPr lang="en-US" sz="1000" kern="1200" baseline="0" dirty="0" err="1">
                          <a:solidFill>
                            <a:schemeClr val="dk1"/>
                          </a:solidFill>
                          <a:latin typeface="+mn-lt"/>
                          <a:ea typeface="+mn-ea"/>
                          <a:cs typeface="Segoe UI Light" panose="020B0502040204020203" pitchFamily="34" charset="0"/>
                        </a:rPr>
                        <a:t>alunni</a:t>
                      </a:r>
                      <a:r>
                        <a:rPr lang="en-US" sz="1000" kern="1200" baseline="0" dirty="0">
                          <a:solidFill>
                            <a:schemeClr val="dk1"/>
                          </a:solidFill>
                          <a:latin typeface="+mn-lt"/>
                          <a:ea typeface="+mn-ea"/>
                          <a:cs typeface="Segoe UI Light" panose="020B0502040204020203" pitchFamily="34" charset="0"/>
                        </a:rPr>
                        <a:t>]. </a:t>
                      </a:r>
                      <a:r>
                        <a:rPr lang="en-US" sz="1000" kern="1200" dirty="0">
                          <a:solidFill>
                            <a:schemeClr val="dk1"/>
                          </a:solidFill>
                          <a:latin typeface="+mn-lt"/>
                          <a:ea typeface="+mn-ea"/>
                          <a:cs typeface="Segoe UI Light" panose="020B0502040204020203" pitchFamily="34" charset="0"/>
                        </a:rPr>
                        <a:t> </a:t>
                      </a:r>
                    </a:p>
                    <a:p>
                      <a:pPr marL="0" algn="l" defTabSz="1036463" rtl="0" eaLnBrk="1" latinLnBrk="0" hangingPunct="1"/>
                      <a:endParaRPr lang="en-US" sz="1000" kern="1200" dirty="0">
                        <a:solidFill>
                          <a:schemeClr val="dk1"/>
                        </a:solidFill>
                        <a:latin typeface="+mn-lt"/>
                        <a:ea typeface="+mn-ea"/>
                        <a:cs typeface="Segoe UI Light" panose="020B0502040204020203" pitchFamily="34" charset="0"/>
                      </a:endParaRPr>
                    </a:p>
                    <a:p>
                      <a:pPr marL="0" marR="0" lvl="0" indent="0" algn="l" defTabSz="1036463" rtl="0" eaLnBrk="1" fontAlgn="auto" latinLnBrk="0" hangingPunct="1">
                        <a:lnSpc>
                          <a:spcPct val="100000"/>
                        </a:lnSpc>
                        <a:spcBef>
                          <a:spcPts val="0"/>
                        </a:spcBef>
                        <a:spcAft>
                          <a:spcPts val="0"/>
                        </a:spcAft>
                        <a:buClrTx/>
                        <a:buSzTx/>
                        <a:buFontTx/>
                        <a:buNone/>
                        <a:tabLst/>
                        <a:defRPr/>
                      </a:pPr>
                      <a:r>
                        <a:rPr lang="it-IT" sz="1000" kern="1200" dirty="0">
                          <a:solidFill>
                            <a:schemeClr val="dk1"/>
                          </a:solidFill>
                          <a:latin typeface="+mn-lt"/>
                          <a:ea typeface="+mn-ea"/>
                          <a:cs typeface="Segoe UI Light" panose="020B0502040204020203" pitchFamily="34" charset="0"/>
                        </a:rPr>
                        <a:t>Ho letto di [sviluppo positivo della vostra azienda]. È davvero impressionante. Abbiamo lavorato molto con altre aziende come la tua che riconoscono le sfide e le opportunità del difficile ambiente di vendita di oggi</a:t>
                      </a:r>
                      <a:r>
                        <a:rPr lang="en-US" sz="1000" kern="1200" baseline="0" dirty="0">
                          <a:solidFill>
                            <a:schemeClr val="dk1"/>
                          </a:solidFill>
                          <a:latin typeface="+mn-lt"/>
                          <a:ea typeface="+mn-ea"/>
                          <a:cs typeface="Segoe UI Light" panose="020B0502040204020203" pitchFamily="34" charset="0"/>
                        </a:rPr>
                        <a:t>. </a:t>
                      </a:r>
                      <a:r>
                        <a:rPr lang="it-IT" sz="1000" kern="1200" baseline="0" dirty="0">
                          <a:solidFill>
                            <a:schemeClr val="dk1"/>
                          </a:solidFill>
                          <a:latin typeface="+mn-lt"/>
                          <a:ea typeface="+mn-ea"/>
                          <a:cs typeface="Segoe UI Light" panose="020B0502040204020203" pitchFamily="34" charset="0"/>
                        </a:rPr>
                        <a:t>Sono curioso di sapere come i tuoi strumenti di vendita stiano tenendo il passo con la tua visione e la tua strategia. Se vuoi scoprire cosa stanno facendo altre aziende leader come la tua, per favore fammi sapere quando è un buon momento per chiamarti o incontrarti</a:t>
                      </a:r>
                      <a:r>
                        <a:rPr lang="en-US" sz="1000" kern="1200" baseline="0" dirty="0">
                          <a:solidFill>
                            <a:schemeClr val="dk1"/>
                          </a:solidFill>
                          <a:latin typeface="+mn-lt"/>
                          <a:ea typeface="+mn-ea"/>
                          <a:cs typeface="Segoe UI Light" panose="020B0502040204020203" pitchFamily="34" charset="0"/>
                        </a:rPr>
                        <a:t>. </a:t>
                      </a:r>
                      <a:endParaRPr lang="en-US" sz="1000" kern="1200" dirty="0">
                        <a:solidFill>
                          <a:schemeClr val="dk1"/>
                        </a:solidFill>
                        <a:latin typeface="+mn-lt"/>
                        <a:ea typeface="+mn-ea"/>
                        <a:cs typeface="Segoe UI Light" panose="020B0502040204020203" pitchFamily="34" charset="0"/>
                      </a:endParaRPr>
                    </a:p>
                    <a:p>
                      <a:pPr marL="0" marR="0" indent="0" algn="l" defTabSz="1036463"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latin typeface="+mn-lt"/>
                        <a:ea typeface="+mn-ea"/>
                        <a:cs typeface="Segoe UI Light" panose="020B0502040204020203" pitchFamily="34" charset="0"/>
                      </a:endParaRPr>
                    </a:p>
                    <a:p>
                      <a:pPr marL="0" algn="l" defTabSz="1036463" rtl="0" eaLnBrk="1" latinLnBrk="0" hangingPunct="1"/>
                      <a:r>
                        <a:rPr lang="it-IT" sz="1000" kern="1200" dirty="0">
                          <a:solidFill>
                            <a:schemeClr val="dk1"/>
                          </a:solidFill>
                          <a:latin typeface="+mn-lt"/>
                          <a:ea typeface="+mn-ea"/>
                          <a:cs typeface="Segoe UI Light" panose="020B0502040204020203" pitchFamily="34" charset="0"/>
                        </a:rPr>
                        <a:t>Non vedo l'ora di sentire da voi. Grazie.  
</a:t>
                      </a:r>
                      <a:r>
                        <a:rPr lang="en-US" sz="1000" kern="1200" baseline="0" dirty="0">
                          <a:solidFill>
                            <a:schemeClr val="dk1"/>
                          </a:solidFill>
                          <a:latin typeface="+mn-lt"/>
                          <a:ea typeface="+mn-ea"/>
                          <a:cs typeface="Segoe UI Light" panose="020B0502040204020203" pitchFamily="34" charset="0"/>
                        </a:rPr>
                        <a:t> </a:t>
                      </a:r>
                      <a:endParaRPr lang="en-US" sz="1000" kern="1200" dirty="0">
                        <a:solidFill>
                          <a:schemeClr val="dk1"/>
                        </a:solidFill>
                        <a:latin typeface="+mn-lt"/>
                        <a:ea typeface="+mn-ea"/>
                        <a:cs typeface="Segoe UI Light" panose="020B0502040204020203" pitchFamily="34" charset="0"/>
                      </a:endParaRPr>
                    </a:p>
                    <a:p>
                      <a:pPr marL="0" algn="l" defTabSz="1036463" rtl="0" eaLnBrk="1" latinLnBrk="0" hangingPunct="1"/>
                      <a:r>
                        <a:rPr lang="en-US" sz="1000" kern="1200" dirty="0" err="1">
                          <a:solidFill>
                            <a:schemeClr val="dk1"/>
                          </a:solidFill>
                          <a:latin typeface="+mn-lt"/>
                          <a:ea typeface="+mn-ea"/>
                          <a:cs typeface="Segoe UI Light" panose="020B0502040204020203" pitchFamily="34" charset="0"/>
                        </a:rPr>
                        <a:t>Sinceramente</a:t>
                      </a:r>
                      <a:r>
                        <a:rPr lang="en-US" sz="1000" kern="1200" dirty="0">
                          <a:solidFill>
                            <a:schemeClr val="dk1"/>
                          </a:solidFill>
                          <a:latin typeface="+mn-lt"/>
                          <a:ea typeface="+mn-ea"/>
                          <a:cs typeface="Segoe UI Light" panose="020B0502040204020203" pitchFamily="34" charset="0"/>
                        </a:rPr>
                        <a:t>,</a:t>
                      </a:r>
                    </a:p>
                    <a:p>
                      <a:pPr marL="0" algn="l" defTabSz="1036463" rtl="0" eaLnBrk="1" latinLnBrk="0" hangingPunct="1"/>
                      <a:endParaRPr lang="en-US" sz="1000" kern="1200" dirty="0">
                        <a:solidFill>
                          <a:schemeClr val="dk1"/>
                        </a:solidFill>
                        <a:latin typeface="+mn-lt"/>
                        <a:ea typeface="+mn-ea"/>
                        <a:cs typeface="Segoe UI Light" panose="020B0502040204020203" pitchFamily="34" charset="0"/>
                      </a:endParaRPr>
                    </a:p>
                    <a:p>
                      <a:pPr marL="0" algn="l" defTabSz="1036463" rtl="0" eaLnBrk="1" latinLnBrk="0" hangingPunct="1"/>
                      <a:r>
                        <a:rPr lang="en-US" sz="1000" kern="1200" dirty="0">
                          <a:solidFill>
                            <a:schemeClr val="dk1"/>
                          </a:solidFill>
                          <a:latin typeface="+mn-lt"/>
                          <a:ea typeface="+mn-ea"/>
                          <a:cs typeface="Segoe UI Light" panose="020B0502040204020203" pitchFamily="34" charset="0"/>
                        </a:rPr>
                        <a:t>&lt;Name&gt;</a:t>
                      </a:r>
                    </a:p>
                    <a:p>
                      <a:pPr marL="0" algn="l" defTabSz="1036463" rtl="0" eaLnBrk="1" latinLnBrk="0" hangingPunct="1"/>
                      <a:r>
                        <a:rPr lang="en-US" sz="1000" kern="1200" dirty="0">
                          <a:solidFill>
                            <a:schemeClr val="dk1"/>
                          </a:solidFill>
                          <a:latin typeface="+mn-lt"/>
                          <a:ea typeface="+mn-ea"/>
                          <a:cs typeface="Segoe UI Light" panose="020B0502040204020203" pitchFamily="34" charset="0"/>
                        </a:rPr>
                        <a:t>&lt;Microsoft Dynamics 365 Solution</a:t>
                      </a:r>
                      <a:r>
                        <a:rPr lang="en-US" sz="1000" kern="1200" baseline="0" dirty="0">
                          <a:solidFill>
                            <a:schemeClr val="dk1"/>
                          </a:solidFill>
                          <a:latin typeface="+mn-lt"/>
                          <a:ea typeface="+mn-ea"/>
                          <a:cs typeface="Segoe UI Light" panose="020B0502040204020203" pitchFamily="34" charset="0"/>
                        </a:rPr>
                        <a:t> Professional</a:t>
                      </a:r>
                      <a:r>
                        <a:rPr lang="en-US" sz="1000" kern="1200" dirty="0">
                          <a:solidFill>
                            <a:schemeClr val="dk1"/>
                          </a:solidFill>
                          <a:latin typeface="+mn-lt"/>
                          <a:ea typeface="+mn-ea"/>
                          <a:cs typeface="Segoe UI Light" panose="020B0502040204020203" pitchFamily="34" charset="0"/>
                        </a:rPr>
                        <a:t>&gt;</a:t>
                      </a:r>
                    </a:p>
                    <a:p>
                      <a:pPr marL="0" algn="l" defTabSz="1036463" rtl="0" eaLnBrk="1" latinLnBrk="0" hangingPunct="1"/>
                      <a:r>
                        <a:rPr lang="en-US" sz="1000" kern="1200" dirty="0">
                          <a:solidFill>
                            <a:schemeClr val="dk1"/>
                          </a:solidFill>
                          <a:latin typeface="+mn-lt"/>
                          <a:ea typeface="+mn-ea"/>
                          <a:cs typeface="Segoe UI Light" panose="020B0502040204020203" pitchFamily="34" charset="0"/>
                        </a:rPr>
                        <a:t>&lt;email&gt;</a:t>
                      </a:r>
                    </a:p>
                    <a:p>
                      <a:pPr marL="0" algn="l" defTabSz="1036463" rtl="0" eaLnBrk="1" latinLnBrk="0" hangingPunct="1"/>
                      <a:r>
                        <a:rPr lang="en-US" sz="1000" kern="1200" dirty="0">
                          <a:solidFill>
                            <a:schemeClr val="dk1"/>
                          </a:solidFill>
                          <a:latin typeface="+mn-lt"/>
                          <a:ea typeface="+mn-ea"/>
                          <a:cs typeface="Segoe UI Light" panose="020B0502040204020203" pitchFamily="34" charset="0"/>
                        </a:rPr>
                        <a:t>&lt;phone&gt;</a:t>
                      </a: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indent="0" algn="l" defTabSz="914367"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txBody>
                  <a:tcPr>
                    <a:lnL w="3175" cap="flat" cmpd="sng" algn="ctr">
                      <a:solidFill>
                        <a:srgbClr val="0070C0"/>
                      </a:solidFill>
                      <a:prstDash val="solid"/>
                      <a:round/>
                      <a:headEnd type="none" w="med" len="med"/>
                      <a:tailEnd type="none" w="med" len="med"/>
                    </a:lnL>
                    <a:lnR w="3175" cap="flat" cmpd="sng" algn="ctr">
                      <a:solidFill>
                        <a:srgbClr val="0070C0"/>
                      </a:solidFill>
                      <a:prstDash val="solid"/>
                      <a:round/>
                      <a:headEnd type="none" w="med" len="med"/>
                      <a:tailEnd type="none" w="med" len="med"/>
                    </a:lnR>
                    <a:lnT w="3175" cap="flat" cmpd="sng" algn="ctr">
                      <a:solidFill>
                        <a:srgbClr val="0070C0"/>
                      </a:solidFill>
                      <a:prstDash val="solid"/>
                      <a:round/>
                      <a:headEnd type="none" w="med" len="med"/>
                      <a:tailEnd type="none" w="med" len="med"/>
                    </a:lnT>
                    <a:lnB w="3175" cap="flat" cmpd="sng" algn="ctr">
                      <a:solidFill>
                        <a:srgbClr val="0070C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0EE50146-23B1-4401-93E6-8DD97A9901D9}"/>
              </a:ext>
            </a:extLst>
          </p:cNvPr>
          <p:cNvGraphicFramePr>
            <a:graphicFrameLocks noGrp="1"/>
          </p:cNvGraphicFramePr>
          <p:nvPr>
            <p:extLst>
              <p:ext uri="{D42A27DB-BD31-4B8C-83A1-F6EECF244321}">
                <p14:modId xmlns:p14="http://schemas.microsoft.com/office/powerpoint/2010/main" val="1555033569"/>
              </p:ext>
            </p:extLst>
          </p:nvPr>
        </p:nvGraphicFramePr>
        <p:xfrm>
          <a:off x="5815981" y="94208"/>
          <a:ext cx="4521985" cy="1977673"/>
        </p:xfrm>
        <a:graphic>
          <a:graphicData uri="http://schemas.openxmlformats.org/drawingml/2006/table">
            <a:tbl>
              <a:tblPr firstRow="1" bandRow="1">
                <a:tableStyleId>{5C22544A-7EE6-4342-B048-85BDC9FD1C3A}</a:tableStyleId>
              </a:tblPr>
              <a:tblGrid>
                <a:gridCol w="4521985">
                  <a:extLst>
                    <a:ext uri="{9D8B030D-6E8A-4147-A177-3AD203B41FA5}">
                      <a16:colId xmlns:a16="http://schemas.microsoft.com/office/drawing/2014/main" val="20000"/>
                    </a:ext>
                  </a:extLst>
                </a:gridCol>
              </a:tblGrid>
              <a:tr h="312695">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400" kern="1200">
                          <a:solidFill>
                            <a:schemeClr val="bg1"/>
                          </a:solidFill>
                          <a:latin typeface="Segoe UI" panose="020B0502040204020203" pitchFamily="34" charset="0"/>
                          <a:ea typeface="+mn-ea"/>
                          <a:cs typeface="Segoe UI" panose="020B0502040204020203" pitchFamily="34" charset="0"/>
                        </a:rPr>
                        <a:t>Email </a:t>
                      </a: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660681">
                <a:tc>
                  <a:txBody>
                    <a:bodyPr/>
                    <a:lstStyle/>
                    <a:p>
                      <a:pPr marL="0" marR="0">
                        <a:spcBef>
                          <a:spcPts val="600"/>
                        </a:spcBef>
                        <a:spcAft>
                          <a:spcPts val="600"/>
                        </a:spcAft>
                      </a:pPr>
                      <a:r>
                        <a:rPr lang="en-US" sz="1050" dirty="0">
                          <a:solidFill>
                            <a:schemeClr val="tx1"/>
                          </a:solidFill>
                          <a:effectLst/>
                        </a:rPr>
                        <a:t>Email </a:t>
                      </a:r>
                      <a:r>
                        <a:rPr lang="en-US" sz="1050" b="1" dirty="0">
                          <a:solidFill>
                            <a:schemeClr val="tx1"/>
                          </a:solidFill>
                          <a:effectLst/>
                        </a:rPr>
                        <a:t>STRAY</a:t>
                      </a:r>
                      <a:r>
                        <a:rPr lang="en-US" sz="1050" baseline="0" dirty="0">
                          <a:solidFill>
                            <a:schemeClr val="tx1"/>
                          </a:solidFill>
                          <a:effectLst/>
                        </a:rPr>
                        <a:t> Model: </a:t>
                      </a:r>
                    </a:p>
                    <a:p>
                      <a:pPr marL="171450" marR="0" indent="-171450">
                        <a:spcBef>
                          <a:spcPts val="200"/>
                        </a:spcBef>
                        <a:spcAft>
                          <a:spcPts val="200"/>
                        </a:spcAft>
                        <a:buFont typeface="Arial" panose="020B0604020202020204" pitchFamily="34" charset="0"/>
                        <a:buChar char="•"/>
                      </a:pPr>
                      <a:r>
                        <a:rPr lang="it-IT" sz="1050" baseline="0" dirty="0">
                          <a:solidFill>
                            <a:schemeClr val="tx1"/>
                          </a:solidFill>
                          <a:effectLst/>
                        </a:rPr>
                        <a:t>Attenzione che afferra la linea dell'oggetto
</a:t>
                      </a:r>
                      <a:r>
                        <a:rPr lang="en-US" sz="1050" baseline="0" dirty="0" err="1">
                          <a:solidFill>
                            <a:schemeClr val="tx1"/>
                          </a:solidFill>
                          <a:effectLst/>
                        </a:rPr>
                        <a:t>Perché</a:t>
                      </a:r>
                      <a:r>
                        <a:rPr lang="en-US" sz="1050" baseline="0" dirty="0">
                          <a:solidFill>
                            <a:schemeClr val="tx1"/>
                          </a:solidFill>
                          <a:effectLst/>
                        </a:rPr>
                        <a:t> </a:t>
                      </a:r>
                      <a:r>
                        <a:rPr lang="en-US" sz="1050" baseline="0" dirty="0" err="1">
                          <a:solidFill>
                            <a:schemeClr val="tx1"/>
                          </a:solidFill>
                          <a:effectLst/>
                        </a:rPr>
                        <a:t>loro</a:t>
                      </a:r>
                      <a:r>
                        <a:rPr lang="en-US" sz="1050" baseline="0" dirty="0">
                          <a:solidFill>
                            <a:schemeClr val="tx1"/>
                          </a:solidFill>
                          <a:effectLst/>
                        </a:rPr>
                        <a:t>
</a:t>
                      </a:r>
                      <a:r>
                        <a:rPr lang="en-US" sz="1050" b="1" baseline="0" dirty="0" err="1">
                          <a:solidFill>
                            <a:schemeClr val="tx1"/>
                          </a:solidFill>
                          <a:effectLst/>
                        </a:rPr>
                        <a:t>Rilevanza</a:t>
                      </a:r>
                      <a:r>
                        <a:rPr lang="en-US" sz="1050" b="1" baseline="0" dirty="0">
                          <a:solidFill>
                            <a:schemeClr val="tx1"/>
                          </a:solidFill>
                          <a:effectLst/>
                        </a:rPr>
                        <a:t>
</a:t>
                      </a:r>
                      <a:r>
                        <a:rPr lang="en-US" sz="1050" baseline="0" dirty="0">
                          <a:solidFill>
                            <a:schemeClr val="tx1"/>
                          </a:solidFill>
                          <a:effectLst/>
                        </a:rPr>
                        <a:t>Call to </a:t>
                      </a:r>
                      <a:r>
                        <a:rPr lang="en-US" sz="1050" b="1" baseline="0" dirty="0">
                          <a:solidFill>
                            <a:schemeClr val="tx1"/>
                          </a:solidFill>
                          <a:effectLst/>
                        </a:rPr>
                        <a:t>A</a:t>
                      </a:r>
                      <a:r>
                        <a:rPr lang="en-US" sz="1050" baseline="0" dirty="0">
                          <a:solidFill>
                            <a:schemeClr val="tx1"/>
                          </a:solidFill>
                          <a:effectLst/>
                        </a:rPr>
                        <a:t>ction</a:t>
                      </a:r>
                    </a:p>
                    <a:p>
                      <a:pPr marL="171450" marR="0" indent="-171450">
                        <a:spcBef>
                          <a:spcPts val="200"/>
                        </a:spcBef>
                        <a:spcAft>
                          <a:spcPts val="200"/>
                        </a:spcAft>
                        <a:buFont typeface="Arial" panose="020B0604020202020204" pitchFamily="34" charset="0"/>
                        <a:buChar char="•"/>
                      </a:pPr>
                      <a:r>
                        <a:rPr lang="en-US" sz="1050" baseline="0" dirty="0">
                          <a:solidFill>
                            <a:schemeClr val="tx1"/>
                          </a:solidFill>
                          <a:effectLst/>
                        </a:rPr>
                        <a:t>Chi sei?
</a:t>
                      </a:r>
                      <a:r>
                        <a:rPr lang="en-US" sz="1050" baseline="0" dirty="0" err="1">
                          <a:solidFill>
                            <a:schemeClr val="tx1"/>
                          </a:solidFill>
                          <a:effectLst/>
                        </a:rPr>
                        <a:t>Firma</a:t>
                      </a:r>
                      <a:r>
                        <a:rPr lang="en-US" sz="1050" baseline="0" dirty="0">
                          <a:solidFill>
                            <a:schemeClr val="tx1"/>
                          </a:solidFill>
                          <a:effectLst/>
                        </a:rPr>
                        <a:t> a </a:t>
                      </a:r>
                      <a:r>
                        <a:rPr lang="en-US" sz="1050" baseline="0" dirty="0" err="1">
                          <a:solidFill>
                            <a:schemeClr val="tx1"/>
                          </a:solidFill>
                          <a:effectLst/>
                        </a:rPr>
                        <a:t>riga</a:t>
                      </a:r>
                      <a:r>
                        <a:rPr lang="en-US" sz="1050" baseline="0" dirty="0">
                          <a:solidFill>
                            <a:schemeClr val="tx1"/>
                          </a:solidFill>
                          <a:effectLst/>
                        </a:rPr>
                        <a:t> </a:t>
                      </a:r>
                      <a:r>
                        <a:rPr lang="en-US" sz="1050" baseline="0" dirty="0" err="1">
                          <a:solidFill>
                            <a:schemeClr val="tx1"/>
                          </a:solidFill>
                          <a:effectLst/>
                        </a:rPr>
                        <a:t>singola</a:t>
                      </a:r>
                      <a:endParaRPr lang="en-US" sz="1050" dirty="0">
                        <a:solidFill>
                          <a:schemeClr val="tx1"/>
                        </a:solidFill>
                        <a:effectLst/>
                      </a:endParaRPr>
                    </a:p>
                  </a:txBody>
                  <a:tcPr marL="103632" marR="103632" marT="51816" marB="518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6" name="Table 5">
            <a:extLst>
              <a:ext uri="{FF2B5EF4-FFF2-40B4-BE49-F238E27FC236}">
                <a16:creationId xmlns:a16="http://schemas.microsoft.com/office/drawing/2014/main" id="{A8D41EBD-4312-48CA-A057-EE4A74F8F351}"/>
              </a:ext>
            </a:extLst>
          </p:cNvPr>
          <p:cNvGraphicFramePr>
            <a:graphicFrameLocks noGrp="1"/>
          </p:cNvGraphicFramePr>
          <p:nvPr>
            <p:extLst>
              <p:ext uri="{D42A27DB-BD31-4B8C-83A1-F6EECF244321}">
                <p14:modId xmlns:p14="http://schemas.microsoft.com/office/powerpoint/2010/main" val="3457018817"/>
              </p:ext>
            </p:extLst>
          </p:nvPr>
        </p:nvGraphicFramePr>
        <p:xfrm>
          <a:off x="5815981" y="2253458"/>
          <a:ext cx="4521983" cy="2518724"/>
        </p:xfrm>
        <a:graphic>
          <a:graphicData uri="http://schemas.openxmlformats.org/drawingml/2006/table">
            <a:tbl>
              <a:tblPr firstRow="1" bandRow="1">
                <a:tableStyleId>{5C22544A-7EE6-4342-B048-85BDC9FD1C3A}</a:tableStyleId>
              </a:tblPr>
              <a:tblGrid>
                <a:gridCol w="4521983">
                  <a:extLst>
                    <a:ext uri="{9D8B030D-6E8A-4147-A177-3AD203B41FA5}">
                      <a16:colId xmlns:a16="http://schemas.microsoft.com/office/drawing/2014/main" val="20000"/>
                    </a:ext>
                  </a:extLst>
                </a:gridCol>
              </a:tblGrid>
              <a:tr h="403412">
                <a:tc>
                  <a:txBody>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400" kern="1200" dirty="0" err="1">
                          <a:solidFill>
                            <a:schemeClr val="bg1"/>
                          </a:solidFill>
                          <a:latin typeface="Segoe UI" panose="020B0502040204020203" pitchFamily="34" charset="0"/>
                          <a:ea typeface="+mn-ea"/>
                          <a:cs typeface="Segoe UI" panose="020B0502040204020203" pitchFamily="34" charset="0"/>
                        </a:rPr>
                        <a:t>Esempi</a:t>
                      </a:r>
                      <a:r>
                        <a:rPr lang="en-US" sz="1400" kern="1200" dirty="0">
                          <a:solidFill>
                            <a:schemeClr val="bg1"/>
                          </a:solidFill>
                          <a:latin typeface="Segoe UI" panose="020B0502040204020203" pitchFamily="34" charset="0"/>
                          <a:ea typeface="+mn-ea"/>
                          <a:cs typeface="Segoe UI" panose="020B0502040204020203" pitchFamily="34" charset="0"/>
                        </a:rPr>
                        <a:t> di </a:t>
                      </a:r>
                      <a:r>
                        <a:rPr lang="en-US" sz="1400" kern="1200" dirty="0" err="1">
                          <a:solidFill>
                            <a:schemeClr val="bg1"/>
                          </a:solidFill>
                          <a:latin typeface="Segoe UI" panose="020B0502040204020203" pitchFamily="34" charset="0"/>
                          <a:ea typeface="+mn-ea"/>
                          <a:cs typeface="Segoe UI" panose="020B0502040204020203" pitchFamily="34" charset="0"/>
                        </a:rPr>
                        <a:t>segreteria</a:t>
                      </a:r>
                      <a:r>
                        <a:rPr lang="en-US" sz="1400" kern="1200" dirty="0">
                          <a:solidFill>
                            <a:schemeClr val="bg1"/>
                          </a:solidFill>
                          <a:latin typeface="Segoe UI" panose="020B0502040204020203" pitchFamily="34" charset="0"/>
                          <a:ea typeface="+mn-ea"/>
                          <a:cs typeface="Segoe UI" panose="020B0502040204020203" pitchFamily="34" charset="0"/>
                        </a:rPr>
                        <a:t> </a:t>
                      </a:r>
                      <a:r>
                        <a:rPr lang="en-US" sz="1400" kern="1200" dirty="0" err="1">
                          <a:solidFill>
                            <a:schemeClr val="bg1"/>
                          </a:solidFill>
                          <a:latin typeface="Segoe UI" panose="020B0502040204020203" pitchFamily="34" charset="0"/>
                          <a:ea typeface="+mn-ea"/>
                          <a:cs typeface="Segoe UI" panose="020B0502040204020203" pitchFamily="34" charset="0"/>
                        </a:rPr>
                        <a:t>telefonica</a:t>
                      </a:r>
                      <a:endParaRPr lang="en-US" sz="1400" kern="1200" dirty="0">
                        <a:solidFill>
                          <a:schemeClr val="bg1"/>
                        </a:solidFill>
                        <a:latin typeface="Segoe UI" panose="020B0502040204020203" pitchFamily="34" charset="0"/>
                        <a:ea typeface="+mn-ea"/>
                        <a:cs typeface="Segoe UI" panose="020B0502040204020203" pitchFamily="34" charset="0"/>
                      </a:endParaRPr>
                    </a:p>
                  </a:txBody>
                  <a:tcPr marL="103632" marR="103632" marT="51816" marB="5181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612392">
                <a:tc>
                  <a:txBody>
                    <a:bodyPr/>
                    <a:lstStyle/>
                    <a:p>
                      <a:r>
                        <a:rPr lang="it-IT" sz="1100" b="0" dirty="0">
                          <a:solidFill>
                            <a:schemeClr val="tx1"/>
                          </a:solidFill>
                          <a:latin typeface="+mn-lt"/>
                          <a:cs typeface="Segoe UI Light" panose="020B0502040204020203" pitchFamily="34" charset="0"/>
                        </a:rPr>
                        <a:t>Ciao Joe, sto chiamando da Microsoft, e il mio nome è </a:t>
                      </a:r>
                      <a:r>
                        <a:rPr lang="en-US" sz="1100" b="0" dirty="0">
                          <a:solidFill>
                            <a:schemeClr val="tx1"/>
                          </a:solidFill>
                          <a:latin typeface="+mn-lt"/>
                          <a:cs typeface="Segoe UI Light" panose="020B0502040204020203" pitchFamily="34" charset="0"/>
                        </a:rPr>
                        <a:t>___________. </a:t>
                      </a:r>
                      <a:r>
                        <a:rPr lang="it-IT" sz="1100" b="0" dirty="0">
                          <a:solidFill>
                            <a:schemeClr val="tx1"/>
                          </a:solidFill>
                          <a:latin typeface="+mn-lt"/>
                          <a:cs typeface="Segoe UI Light" panose="020B0502040204020203" pitchFamily="34" charset="0"/>
                        </a:rPr>
                        <a:t>Ho avuto il tuo nome da </a:t>
                      </a:r>
                      <a:r>
                        <a:rPr lang="en-US" sz="1100" b="0" baseline="0" dirty="0">
                          <a:solidFill>
                            <a:schemeClr val="tx1"/>
                          </a:solidFill>
                          <a:latin typeface="+mn-lt"/>
                          <a:cs typeface="Segoe UI Light" panose="020B0502040204020203" pitchFamily="34" charset="0"/>
                        </a:rPr>
                        <a:t>[x]. </a:t>
                      </a:r>
                      <a:r>
                        <a:rPr lang="it-IT" sz="1100" b="0" baseline="0" dirty="0">
                          <a:solidFill>
                            <a:schemeClr val="tx1"/>
                          </a:solidFill>
                          <a:latin typeface="+mn-lt"/>
                          <a:cs typeface="Segoe UI Light" panose="020B0502040204020203" pitchFamily="34" charset="0"/>
                        </a:rPr>
                        <a:t>E noi apparteniamo entrambi a [associazione, scuola</a:t>
                      </a:r>
                      <a:r>
                        <a:rPr lang="en-US" sz="1100" b="0" baseline="0" dirty="0">
                          <a:solidFill>
                            <a:schemeClr val="tx1"/>
                          </a:solidFill>
                          <a:latin typeface="+mn-lt"/>
                          <a:cs typeface="Segoe UI Light" panose="020B0502040204020203" pitchFamily="34" charset="0"/>
                        </a:rPr>
                        <a:t>, </a:t>
                      </a:r>
                      <a:r>
                        <a:rPr lang="en-US" sz="1100" b="0" baseline="0" dirty="0" err="1">
                          <a:solidFill>
                            <a:schemeClr val="tx1"/>
                          </a:solidFill>
                          <a:latin typeface="+mn-lt"/>
                          <a:cs typeface="Segoe UI Light" panose="020B0502040204020203" pitchFamily="34" charset="0"/>
                        </a:rPr>
                        <a:t>etc</a:t>
                      </a:r>
                      <a:r>
                        <a:rPr lang="en-US" sz="1100" b="0" baseline="0" dirty="0">
                          <a:solidFill>
                            <a:schemeClr val="tx1"/>
                          </a:solidFill>
                          <a:latin typeface="+mn-lt"/>
                          <a:cs typeface="Segoe UI Light" panose="020B0502040204020203" pitchFamily="34" charset="0"/>
                        </a:rPr>
                        <a:t>]. </a:t>
                      </a:r>
                      <a:r>
                        <a:rPr lang="it-IT" sz="1100" b="0" dirty="0">
                          <a:solidFill>
                            <a:schemeClr val="tx1"/>
                          </a:solidFill>
                          <a:latin typeface="+mn-lt"/>
                          <a:cs typeface="Segoe UI Light" panose="020B0502040204020203" pitchFamily="34" charset="0"/>
                        </a:rPr>
                        <a:t>Ho fatto alcuni compiti a casa sulla vostra azienda, e ho scoperto che Microsoft ha fatto qualche lavoro con altre aziende simili alla tua. </a:t>
                      </a:r>
                      <a:endParaRPr lang="en-US" sz="1100" b="0" dirty="0">
                        <a:solidFill>
                          <a:schemeClr val="tx1"/>
                        </a:solidFill>
                        <a:latin typeface="+mn-lt"/>
                        <a:cs typeface="Segoe UI Light" panose="020B0502040204020203" pitchFamily="34" charset="0"/>
                      </a:endParaRPr>
                    </a:p>
                    <a:p>
                      <a:endParaRPr lang="en-US" sz="1100" b="0" dirty="0">
                        <a:solidFill>
                          <a:schemeClr val="tx1"/>
                        </a:solidFill>
                        <a:latin typeface="+mn-lt"/>
                        <a:cs typeface="Segoe UI Light" panose="020B0502040204020203" pitchFamily="34" charset="0"/>
                      </a:endParaRPr>
                    </a:p>
                    <a:p>
                      <a:r>
                        <a:rPr lang="it-IT" sz="1100" b="0" dirty="0">
                          <a:solidFill>
                            <a:schemeClr val="tx1"/>
                          </a:solidFill>
                          <a:latin typeface="+mn-lt"/>
                          <a:cs typeface="Segoe UI Light" panose="020B0502040204020203" pitchFamily="34" charset="0"/>
                        </a:rPr>
                        <a:t>Ho pensato che potrebbe avere senso per noi avere una breve conversazione su quanto soddisfatti voi e il vostro team di vendita sono con il vostro attuale strumento di applicazione CRM.
</a:t>
                      </a:r>
                      <a:endParaRPr lang="en-US" sz="1100" b="0" dirty="0">
                        <a:solidFill>
                          <a:schemeClr val="tx1"/>
                        </a:solidFill>
                        <a:latin typeface="+mn-lt"/>
                        <a:cs typeface="Segoe UI Light" panose="020B0502040204020203" pitchFamily="34" charset="0"/>
                      </a:endParaRPr>
                    </a:p>
                    <a:p>
                      <a:r>
                        <a:rPr lang="en-US" sz="1100" b="0" dirty="0">
                          <a:solidFill>
                            <a:schemeClr val="tx1"/>
                          </a:solidFill>
                          <a:latin typeface="+mn-lt"/>
                          <a:cs typeface="Segoe UI Light" panose="020B0502040204020203" pitchFamily="34" charset="0"/>
                        </a:rPr>
                        <a:t>Per </a:t>
                      </a:r>
                      <a:r>
                        <a:rPr lang="en-US" sz="1100" b="0" dirty="0" err="1">
                          <a:solidFill>
                            <a:schemeClr val="tx1"/>
                          </a:solidFill>
                          <a:latin typeface="+mn-lt"/>
                          <a:cs typeface="Segoe UI Light" panose="020B0502040204020203" pitchFamily="34" charset="0"/>
                        </a:rPr>
                        <a:t>favore</a:t>
                      </a:r>
                      <a:r>
                        <a:rPr lang="en-US" sz="1100" b="0" dirty="0">
                          <a:solidFill>
                            <a:schemeClr val="tx1"/>
                          </a:solidFill>
                          <a:latin typeface="+mn-lt"/>
                          <a:cs typeface="Segoe UI Light" panose="020B0502040204020203" pitchFamily="34" charset="0"/>
                        </a:rPr>
                        <a:t> </a:t>
                      </a:r>
                      <a:r>
                        <a:rPr lang="en-US" sz="1100" b="0" dirty="0" err="1">
                          <a:solidFill>
                            <a:schemeClr val="tx1"/>
                          </a:solidFill>
                          <a:latin typeface="+mn-lt"/>
                          <a:cs typeface="Segoe UI Light" panose="020B0502040204020203" pitchFamily="34" charset="0"/>
                        </a:rPr>
                        <a:t>chiamami</a:t>
                      </a:r>
                      <a:r>
                        <a:rPr lang="en-US" sz="1100" b="0" dirty="0">
                          <a:solidFill>
                            <a:schemeClr val="tx1"/>
                          </a:solidFill>
                          <a:latin typeface="+mn-lt"/>
                          <a:cs typeface="Segoe UI Light" panose="020B0502040204020203" pitchFamily="34" charset="0"/>
                        </a:rPr>
                        <a:t> a ********. </a:t>
                      </a:r>
                    </a:p>
                    <a:p>
                      <a:endParaRPr lang="en-US" sz="1100" b="0" dirty="0">
                        <a:solidFill>
                          <a:schemeClr val="tx1"/>
                        </a:solidFill>
                        <a:latin typeface="+mn-lt"/>
                        <a:cs typeface="Segoe UI Light" panose="020B0502040204020203" pitchFamily="34" charset="0"/>
                      </a:endParaRPr>
                    </a:p>
                  </a:txBody>
                  <a:tcPr marL="103632" marR="103632" marT="51816" marB="5181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38631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D879C82-0E04-41AA-8DAF-B8A94EF1E858}"/>
              </a:ext>
            </a:extLst>
          </p:cNvPr>
          <p:cNvGraphicFramePr>
            <a:graphicFrameLocks noGrp="1"/>
          </p:cNvGraphicFramePr>
          <p:nvPr>
            <p:extLst>
              <p:ext uri="{D42A27DB-BD31-4B8C-83A1-F6EECF244321}">
                <p14:modId xmlns:p14="http://schemas.microsoft.com/office/powerpoint/2010/main" val="3937753932"/>
              </p:ext>
            </p:extLst>
          </p:nvPr>
        </p:nvGraphicFramePr>
        <p:xfrm>
          <a:off x="0" y="0"/>
          <a:ext cx="12191999" cy="7085525"/>
        </p:xfrm>
        <a:graphic>
          <a:graphicData uri="http://schemas.openxmlformats.org/drawingml/2006/table">
            <a:tbl>
              <a:tblPr firstRow="1" bandRow="1"/>
              <a:tblGrid>
                <a:gridCol w="10278737">
                  <a:extLst>
                    <a:ext uri="{9D8B030D-6E8A-4147-A177-3AD203B41FA5}">
                      <a16:colId xmlns:a16="http://schemas.microsoft.com/office/drawing/2014/main" val="318013158"/>
                    </a:ext>
                  </a:extLst>
                </a:gridCol>
                <a:gridCol w="1913262">
                  <a:extLst>
                    <a:ext uri="{9D8B030D-6E8A-4147-A177-3AD203B41FA5}">
                      <a16:colId xmlns:a16="http://schemas.microsoft.com/office/drawing/2014/main" val="1070380475"/>
                    </a:ext>
                  </a:extLst>
                </a:gridCol>
              </a:tblGrid>
              <a:tr h="219806">
                <a:tc>
                  <a:txBody>
                    <a:bodyPr/>
                    <a:lstStyle>
                      <a:lvl1pPr marL="0" algn="l" defTabSz="914367" rtl="0" eaLnBrk="1" latinLnBrk="0" hangingPunct="1">
                        <a:defRPr sz="1765" b="1" kern="1200">
                          <a:solidFill>
                            <a:schemeClr val="lt1"/>
                          </a:solidFill>
                          <a:latin typeface="Calibri"/>
                        </a:defRPr>
                      </a:lvl1pPr>
                      <a:lvl2pPr marL="457183" algn="l" defTabSz="914367" rtl="0" eaLnBrk="1" latinLnBrk="0" hangingPunct="1">
                        <a:defRPr sz="1765" b="1" kern="1200">
                          <a:solidFill>
                            <a:schemeClr val="lt1"/>
                          </a:solidFill>
                          <a:latin typeface="Calibri"/>
                        </a:defRPr>
                      </a:lvl2pPr>
                      <a:lvl3pPr marL="914367" algn="l" defTabSz="914367" rtl="0" eaLnBrk="1" latinLnBrk="0" hangingPunct="1">
                        <a:defRPr sz="1765" b="1" kern="1200">
                          <a:solidFill>
                            <a:schemeClr val="lt1"/>
                          </a:solidFill>
                          <a:latin typeface="Calibri"/>
                        </a:defRPr>
                      </a:lvl3pPr>
                      <a:lvl4pPr marL="1371550" algn="l" defTabSz="914367" rtl="0" eaLnBrk="1" latinLnBrk="0" hangingPunct="1">
                        <a:defRPr sz="1765" b="1" kern="1200">
                          <a:solidFill>
                            <a:schemeClr val="lt1"/>
                          </a:solidFill>
                          <a:latin typeface="Calibri"/>
                        </a:defRPr>
                      </a:lvl4pPr>
                      <a:lvl5pPr marL="1828734" algn="l" defTabSz="914367" rtl="0" eaLnBrk="1" latinLnBrk="0" hangingPunct="1">
                        <a:defRPr sz="1765" b="1" kern="1200">
                          <a:solidFill>
                            <a:schemeClr val="lt1"/>
                          </a:solidFill>
                          <a:latin typeface="Calibri"/>
                        </a:defRPr>
                      </a:lvl5pPr>
                      <a:lvl6pPr marL="2285918" algn="l" defTabSz="914367" rtl="0" eaLnBrk="1" latinLnBrk="0" hangingPunct="1">
                        <a:defRPr sz="1765" b="1" kern="1200">
                          <a:solidFill>
                            <a:schemeClr val="lt1"/>
                          </a:solidFill>
                          <a:latin typeface="Calibri"/>
                        </a:defRPr>
                      </a:lvl6pPr>
                      <a:lvl7pPr marL="2743101" algn="l" defTabSz="914367" rtl="0" eaLnBrk="1" latinLnBrk="0" hangingPunct="1">
                        <a:defRPr sz="1765" b="1" kern="1200">
                          <a:solidFill>
                            <a:schemeClr val="lt1"/>
                          </a:solidFill>
                          <a:latin typeface="Calibri"/>
                        </a:defRPr>
                      </a:lvl7pPr>
                      <a:lvl8pPr marL="3200284" algn="l" defTabSz="914367" rtl="0" eaLnBrk="1" latinLnBrk="0" hangingPunct="1">
                        <a:defRPr sz="1765" b="1" kern="1200">
                          <a:solidFill>
                            <a:schemeClr val="lt1"/>
                          </a:solidFill>
                          <a:latin typeface="Calibri"/>
                        </a:defRPr>
                      </a:lvl8pPr>
                      <a:lvl9pPr marL="3657469" algn="l" defTabSz="914367" rtl="0" eaLnBrk="1" latinLnBrk="0" hangingPunct="1">
                        <a:defRPr sz="1765" b="1" kern="1200">
                          <a:solidFill>
                            <a:schemeClr val="lt1"/>
                          </a:solidFill>
                          <a:latin typeface="Calibri"/>
                        </a:defRPr>
                      </a:lvl9p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r>
                        <a:rPr lang="it-IT" sz="1200" kern="1200" baseline="0" noProof="0" dirty="0">
                          <a:latin typeface="Segoe UI" panose="020B0502040204020203" pitchFamily="34" charset="0"/>
                          <a:cs typeface="Segoe UI" panose="020B0502040204020203" pitchFamily="34" charset="0"/>
                        </a:rPr>
                        <a:t>Esempio di domande da porre per portare la Conversazione al Livello Successivo/BDM</a:t>
                      </a:r>
                      <a:endParaRPr lang="en-US" sz="1200" b="1" kern="1200" noProof="0" dirty="0">
                        <a:solidFill>
                          <a:srgbClr val="FF0000"/>
                        </a:solidFill>
                        <a:latin typeface="Segoe UI" panose="020B0502040204020203" pitchFamily="34" charset="0"/>
                        <a:ea typeface="+mn-ea"/>
                        <a:cs typeface="Segoe UI" panose="020B0502040204020203" pitchFamily="34" charset="0"/>
                      </a:endParaRPr>
                    </a:p>
                  </a:txBody>
                  <a:tcPr marT="18288" marB="18288" anchor="ctr">
                    <a:lnL w="12700" cmpd="sng">
                      <a:noFill/>
                    </a:lnL>
                    <a:lnR w="12700" cmpd="sng">
                      <a:noFill/>
                    </a:lnR>
                    <a:lnT w="12700" cmpd="sng">
                      <a:noFill/>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r>
                        <a:rPr lang="en-US" sz="1200" b="1" kern="1200" noProof="0" dirty="0" err="1">
                          <a:solidFill>
                            <a:schemeClr val="bg1"/>
                          </a:solidFill>
                          <a:latin typeface="Segoe UI" panose="020B0502040204020203" pitchFamily="34" charset="0"/>
                          <a:ea typeface="+mn-ea"/>
                          <a:cs typeface="Segoe UI" panose="020B0502040204020203" pitchFamily="34" charset="0"/>
                        </a:rPr>
                        <a:t>Pubblico</a:t>
                      </a:r>
                      <a:endParaRPr lang="en-US" sz="1200" b="1" kern="1200" noProof="0" dirty="0">
                        <a:solidFill>
                          <a:schemeClr val="bg1"/>
                        </a:solidFill>
                        <a:latin typeface="Segoe UI" panose="020B0502040204020203" pitchFamily="34" charset="0"/>
                        <a:ea typeface="+mn-ea"/>
                        <a:cs typeface="Segoe UI" panose="020B0502040204020203" pitchFamily="34" charset="0"/>
                      </a:endParaRPr>
                    </a:p>
                  </a:txBody>
                  <a:tcPr marT="18288" marB="18288" anchor="ctr">
                    <a:lnL w="12700" cmpd="sng">
                      <a:noFill/>
                    </a:lnL>
                    <a:lnR w="12700" cmpd="sng">
                      <a:noFill/>
                    </a:lnR>
                    <a:lnT w="12700" cmpd="sng">
                      <a:noFill/>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485957001"/>
                  </a:ext>
                </a:extLst>
              </a:tr>
              <a:tr h="815780">
                <a:tc>
                  <a:txBody>
                    <a:bodyPr/>
                    <a:lstStyle/>
                    <a:p>
                      <a:pPr marL="58738" marR="0" indent="0" algn="l" defTabSz="91413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it-IT" sz="1200" b="1"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I tuoi venditori sanno su quali opportunità concentrarti?
</a:t>
                      </a:r>
                      <a:r>
                        <a:rPr kumimoji="0" lang="it-IT"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Dynamics 365 offre ai venditori un punteggio predittivo per le lead </a:t>
                      </a:r>
                      <a:r>
                        <a:rPr kumimoji="0" lang="en-US"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 </a:t>
                      </a:r>
                      <a:r>
                        <a:rPr kumimoji="0" lang="it-IT"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una metrica potente, ma di facile comprensione che incapsula l'intelligenza predittiva per prevedere con precisione quali clienti compreranno</a:t>
                      </a:r>
                      <a:r>
                        <a:rPr kumimoji="0" lang="en-US"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 </a:t>
                      </a:r>
                      <a:r>
                        <a:rPr kumimoji="0" lang="it-IT"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Questo tipo di informazioni utili consente ai venditori di investire e concentrarsi sui clienti giusti. E questo è solo un esempio del modo in cui Dynamics 365 potenzia i venditori attraverso un'intelligenza significativa</a:t>
                      </a:r>
                      <a:r>
                        <a:rPr kumimoji="0" lang="en-US"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 </a:t>
                      </a: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58738" indent="0">
                        <a:buFont typeface="Arial" panose="020B0604020202020204" pitchFamily="34" charset="0"/>
                        <a:buNone/>
                      </a:pPr>
                      <a:r>
                        <a:rPr lang="en-US" sz="1200">
                          <a:solidFill>
                            <a:schemeClr val="tx1">
                              <a:lumMod val="50000"/>
                            </a:schemeClr>
                          </a:solidFill>
                          <a:latin typeface="Segoe UI" panose="020B0502040204020203" pitchFamily="34" charset="0"/>
                          <a:cs typeface="Segoe UI" panose="020B0502040204020203" pitchFamily="34" charset="0"/>
                        </a:rPr>
                        <a:t>Sales</a:t>
                      </a:r>
                      <a:r>
                        <a:rPr lang="en-US" sz="1200" baseline="0">
                          <a:solidFill>
                            <a:schemeClr val="tx1">
                              <a:lumMod val="50000"/>
                            </a:schemeClr>
                          </a:solidFill>
                          <a:latin typeface="Segoe UI" panose="020B0502040204020203" pitchFamily="34" charset="0"/>
                          <a:cs typeface="Segoe UI" panose="020B0502040204020203" pitchFamily="34" charset="0"/>
                        </a:rPr>
                        <a:t> Executive, Sales Manager</a:t>
                      </a:r>
                      <a:endParaRPr lang="en-US" sz="1200">
                        <a:solidFill>
                          <a:schemeClr val="tx1">
                            <a:lumMod val="50000"/>
                          </a:schemeClr>
                        </a:solidFill>
                        <a:latin typeface="Segoe UI" panose="020B0502040204020203" pitchFamily="34" charset="0"/>
                        <a:cs typeface="Segoe UI" panose="020B0502040204020203" pitchFamily="34" charset="0"/>
                      </a:endParaRP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660396810"/>
                  </a:ext>
                </a:extLst>
              </a:tr>
              <a:tr h="1007442">
                <a:tc>
                  <a:txBody>
                    <a:bodyPr/>
                    <a:lstStyle/>
                    <a:p>
                      <a:pPr marL="58738" marR="0" indent="0" algn="l" defTabSz="91413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it-IT" sz="1200" b="1"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Le organizzazioni di vendita possono identificare nuovi prospect?
</a:t>
                      </a:r>
                      <a:r>
                        <a:rPr kumimoji="0" lang="it-IT"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Dynamics 365 crea la pipeline generando nuovi prospect</a:t>
                      </a:r>
                      <a:r>
                        <a:rPr kumimoji="0" lang="en-US"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 </a:t>
                      </a:r>
                      <a:r>
                        <a:rPr kumimoji="0" lang="it-IT"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Dynamics 365 esegue il sollevamento di workload nella creazione di modelli predittivi personalizzati che analizzano i dati CRM, i dati demografici/comportamenti e l'apprendimento automatico per identificare le aziende o i consumatori che hanno maggiori probabilità di acquistare</a:t>
                      </a:r>
                      <a:r>
                        <a:rPr kumimoji="0" lang="en-US"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 </a:t>
                      </a:r>
                      <a:r>
                        <a:rPr kumimoji="0" lang="it-IT"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Inoltre, puoi generare più lead di qualità con varie soluzioni con LinkedIn (da LinkedIn Sales Navigator o le campagne LinkedIn)</a:t>
                      </a:r>
                      <a:r>
                        <a:rPr kumimoji="0" lang="en-US"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 </a:t>
                      </a: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58738" marR="0" lvl="0" indent="0" algn="l" defTabSz="10364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srgbClr val="505050">
                              <a:lumMod val="50000"/>
                            </a:srgbClr>
                          </a:solidFill>
                          <a:effectLst/>
                          <a:uLnTx/>
                          <a:uFillTx/>
                          <a:latin typeface="Segoe UI" panose="020B0502040204020203" pitchFamily="34" charset="0"/>
                          <a:ea typeface="+mn-ea"/>
                          <a:cs typeface="Segoe UI" panose="020B0502040204020203" pitchFamily="34" charset="0"/>
                        </a:rPr>
                        <a:t>Sales Executive, Sales Manager</a:t>
                      </a: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2910937994"/>
                  </a:ext>
                </a:extLst>
              </a:tr>
              <a:tr h="824271">
                <a:tc>
                  <a:txBody>
                    <a:bodyPr/>
                    <a:lstStyle/>
                    <a:p>
                      <a:pPr marL="58738" marR="0" indent="0" algn="l" defTabSz="91413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it-IT" sz="1200" b="1"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I venditori hanno visibilità sui trigger di vendita, su eventi/attività accattivanti o su notizie per i propri account?
</a:t>
                      </a:r>
                      <a:r>
                        <a:rPr kumimoji="0" lang="it-IT"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rPr>
                        <a:t>Dynamics 365 fornisce informazioni dettagliate sui clienti incorporate che aiutano i venditori a interagire al momento giusto con il messaggio giusto, che è particolarmente importante in un ambiente di vendita frenetico. I dati provengono da terze parti, come LinkedIn, InsideView, Versium, D&amp;B.</a:t>
                      </a:r>
                      <a:endParaRPr kumimoji="0" lang="en-US" sz="1200" b="0" i="0" u="none" strike="noStrike" kern="1200" cap="none" spc="10" normalizeH="0" baseline="0" noProof="0" dirty="0">
                        <a:ln>
                          <a:noFill/>
                        </a:ln>
                        <a:solidFill>
                          <a:schemeClr val="tx1">
                            <a:lumMod val="50000"/>
                          </a:schemeClr>
                        </a:solidFill>
                        <a:effectLst/>
                        <a:uLnTx/>
                        <a:uFillTx/>
                        <a:latin typeface="Segoe UI" panose="020B0502040204020203" pitchFamily="34" charset="0"/>
                        <a:ea typeface="+mn-ea"/>
                        <a:cs typeface="Segoe UI" panose="020B0502040204020203" pitchFamily="34" charset="0"/>
                      </a:endParaRP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58738" marR="0" lvl="0" indent="0" algn="l" defTabSz="10364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srgbClr val="505050">
                              <a:lumMod val="50000"/>
                            </a:srgbClr>
                          </a:solidFill>
                          <a:effectLst/>
                          <a:uLnTx/>
                          <a:uFillTx/>
                          <a:latin typeface="Segoe UI" panose="020B0502040204020203" pitchFamily="34" charset="0"/>
                          <a:ea typeface="+mn-ea"/>
                          <a:cs typeface="Segoe UI" panose="020B0502040204020203" pitchFamily="34" charset="0"/>
                        </a:rPr>
                        <a:t>Sales Executive, Sales Manager</a:t>
                      </a: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989994034"/>
                  </a:ext>
                </a:extLst>
              </a:tr>
              <a:tr h="1007442">
                <a:tc>
                  <a:txBody>
                    <a:bodyPr/>
                    <a:lstStyle/>
                    <a:p>
                      <a:pPr marL="58420" marR="0" indent="0" algn="l" rtl="0">
                        <a:lnSpc>
                          <a:spcPct val="100000"/>
                        </a:lnSpc>
                        <a:spcBef>
                          <a:spcPts val="0"/>
                        </a:spcBef>
                        <a:spcAft>
                          <a:spcPts val="0"/>
                        </a:spcAft>
                        <a:buFont typeface="Arial" panose="020B0604020202020204" pitchFamily="34" charset="0"/>
                        <a:buNone/>
                      </a:pPr>
                      <a:r>
                        <a:rPr kumimoji="0" lang="it-IT" sz="1200" b="1" i="0" u="none" strike="noStrike" kern="1200" cap="none" spc="10" normalizeH="0" baseline="0" noProof="0" dirty="0">
                          <a:ln>
                            <a:noFill/>
                          </a:ln>
                          <a:solidFill>
                            <a:srgbClr val="282828"/>
                          </a:solidFill>
                          <a:effectLst/>
                          <a:uLnTx/>
                          <a:uFillTx/>
                          <a:latin typeface="Segoe UI"/>
                          <a:ea typeface="+mn-ea"/>
                          <a:cs typeface="Segoe UI"/>
                        </a:rPr>
                        <a:t>I venditori devono passare avanti e indietro tra la posta elettronica, il sistema CRM e altri strumenti di reporting per chiudere un affare?</a:t>
                      </a:r>
                      <a:r>
                        <a:rPr lang="en-US" sz="1200" b="1" i="0" u="none" strike="noStrike" kern="1200" cap="none" spc="10" baseline="0" noProof="0" dirty="0">
                          <a:solidFill>
                            <a:srgbClr val="282828"/>
                          </a:solidFill>
                          <a:latin typeface="Segoe UI"/>
                          <a:ea typeface="+mn-ea"/>
                          <a:cs typeface="Segoe UI"/>
                        </a:rPr>
                        <a:t> </a:t>
                      </a:r>
                      <a:endParaRPr kumimoji="0" lang="en-US" sz="1200" b="1" i="0" u="none" strike="noStrike" kern="1200" cap="none" spc="10" normalizeH="0" baseline="0" noProof="0" dirty="0">
                        <a:ln>
                          <a:noFill/>
                        </a:ln>
                        <a:solidFill>
                          <a:srgbClr val="FF0000"/>
                        </a:solidFill>
                        <a:effectLst/>
                        <a:uLnTx/>
                        <a:uFillTx/>
                        <a:latin typeface="Segoe UI"/>
                        <a:ea typeface="+mn-ea"/>
                        <a:cs typeface="Segoe UI"/>
                      </a:endParaRPr>
                    </a:p>
                    <a:p>
                      <a:pPr marL="58420" marR="0" indent="0" algn="l" rtl="0">
                        <a:lnSpc>
                          <a:spcPct val="100000"/>
                        </a:lnSpc>
                        <a:spcBef>
                          <a:spcPts val="0"/>
                        </a:spcBef>
                        <a:spcAft>
                          <a:spcPts val="0"/>
                        </a:spcAft>
                        <a:buFont typeface="Arial" panose="020B0604020202020204" pitchFamily="34" charset="0"/>
                        <a:buNone/>
                      </a:pPr>
                      <a:r>
                        <a:rPr lang="it-IT" sz="1200" b="0" i="0" u="none" strike="noStrike" kern="1200" cap="none" spc="10" baseline="0" noProof="0" dirty="0">
                          <a:solidFill>
                            <a:srgbClr val="505050"/>
                          </a:solidFill>
                          <a:latin typeface="Segoe UI"/>
                        </a:rPr>
                        <a:t>Dynamics 365 offre un lead integrato alla soluzione cash senza mai uscire da Outlook tramite Office 365, riducendo il tempo dedicato al passaggio tra le app autonome e semplifica il flusso di lavoro dei venditori collaborando sulle offerte tramite Microsoft Teams, Office e App Dynamics 365 per dispositivi mobili. I venditori possono aggiornare i dati in Excel senza dover tornare al sistema finanziario ed entrambi i venditori e i responsabili possono ottenere una visione end-to-end dell'attività e dell'intelligenza integrata tramite Power BI</a:t>
                      </a:r>
                      <a:endParaRPr kumimoji="0" lang="en-US" normalizeH="0" dirty="0">
                        <a:ln>
                          <a:noFill/>
                        </a:ln>
                        <a:effectLst/>
                        <a:uLnTx/>
                        <a:uFillTx/>
                      </a:endParaRP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58738" marR="0" lvl="0" indent="0" algn="l" defTabSz="10364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srgbClr val="505050">
                              <a:lumMod val="50000"/>
                            </a:srgbClr>
                          </a:solidFill>
                          <a:effectLst/>
                          <a:uLnTx/>
                          <a:uFillTx/>
                          <a:latin typeface="Segoe UI" panose="020B0502040204020203" pitchFamily="34" charset="0"/>
                          <a:ea typeface="+mn-ea"/>
                          <a:cs typeface="Segoe UI" panose="020B0502040204020203" pitchFamily="34" charset="0"/>
                        </a:rPr>
                        <a:t>Sales Manager, Sales Operations Manager</a:t>
                      </a: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962276517"/>
                  </a:ext>
                </a:extLst>
              </a:tr>
              <a:tr h="1190613">
                <a:tc>
                  <a:txBody>
                    <a:bodyPr/>
                    <a:lstStyle/>
                    <a:p>
                      <a:pPr marL="58738" indent="0">
                        <a:buFont typeface="Arial" panose="020B0604020202020204" pitchFamily="34" charset="0"/>
                        <a:buNone/>
                      </a:pPr>
                      <a:r>
                        <a:rPr lang="it-IT" sz="1200" b="1" dirty="0">
                          <a:solidFill>
                            <a:schemeClr val="tx1">
                              <a:lumMod val="50000"/>
                            </a:schemeClr>
                          </a:solidFill>
                          <a:latin typeface="Segoe UI" panose="020B0502040204020203" pitchFamily="34" charset="0"/>
                          <a:cs typeface="Segoe UI" panose="020B0502040204020203" pitchFamily="34" charset="0"/>
                        </a:rPr>
                        <a:t>I vostri venditori trovano i loro strumenti di vendita facili da usare?
</a:t>
                      </a:r>
                      <a:r>
                        <a:rPr lang="it-IT" sz="1200" baseline="0" dirty="0">
                          <a:solidFill>
                            <a:schemeClr val="tx1">
                              <a:lumMod val="50000"/>
                            </a:schemeClr>
                          </a:solidFill>
                          <a:latin typeface="Segoe UI" panose="020B0502040204020203" pitchFamily="34" charset="0"/>
                          <a:cs typeface="Segoe UI" panose="020B0502040204020203" pitchFamily="34" charset="0"/>
                        </a:rPr>
                        <a:t>Comprensibilmente, la maggior parte dei venditori non vuole spendere il loro tempo in formazione o capire come utilizzare gli strumenti di vendita</a:t>
                      </a:r>
                      <a:r>
                        <a:rPr lang="en-US" sz="1200" baseline="0" dirty="0">
                          <a:solidFill>
                            <a:schemeClr val="tx1">
                              <a:lumMod val="50000"/>
                            </a:schemeClr>
                          </a:solidFill>
                          <a:latin typeface="Segoe UI" panose="020B0502040204020203" pitchFamily="34" charset="0"/>
                          <a:cs typeface="Segoe UI" panose="020B0502040204020203" pitchFamily="34" charset="0"/>
                        </a:rPr>
                        <a:t>. </a:t>
                      </a:r>
                      <a:r>
                        <a:rPr lang="it-IT" sz="1200" baseline="0" dirty="0">
                          <a:solidFill>
                            <a:schemeClr val="tx1">
                              <a:lumMod val="50000"/>
                            </a:schemeClr>
                          </a:solidFill>
                          <a:latin typeface="Segoe UI" panose="020B0502040204020203" pitchFamily="34" charset="0"/>
                          <a:cs typeface="Segoe UI" panose="020B0502040204020203" pitchFamily="34" charset="0"/>
                        </a:rPr>
                        <a:t>Si aspettano e hanno bisogno di soluzioni intuitive. Dynamics 365 è costruito con questo in mente. Dynamics 365 ha una nuova interfaccia altamente intuitiva con Microsoft Office 365</a:t>
                      </a:r>
                      <a:r>
                        <a:rPr lang="en-US" sz="1200" baseline="0" dirty="0">
                          <a:solidFill>
                            <a:schemeClr val="tx1">
                              <a:lumMod val="50000"/>
                            </a:schemeClr>
                          </a:solidFill>
                          <a:latin typeface="Segoe UI" panose="020B0502040204020203" pitchFamily="34" charset="0"/>
                          <a:cs typeface="Segoe UI" panose="020B0502040204020203" pitchFamily="34" charset="0"/>
                        </a:rPr>
                        <a:t>—</a:t>
                      </a:r>
                      <a:r>
                        <a:rPr lang="it-IT" sz="1200" baseline="0" dirty="0">
                          <a:solidFill>
                            <a:schemeClr val="tx1">
                              <a:lumMod val="50000"/>
                            </a:schemeClr>
                          </a:solidFill>
                          <a:latin typeface="Segoe UI" panose="020B0502040204020203" pitchFamily="34" charset="0"/>
                          <a:cs typeface="Segoe UI" panose="020B0502040204020203" pitchFamily="34" charset="0"/>
                        </a:rPr>
                        <a:t>funzionalità integrate, in modo che i venditori siano già familiari e a proprio agio con gli strumenti di vendita di Microsoft. I venditori possono continuare a lavorare con i propri strumenti preferiti come Outlook per la gestione delle comunicazioni con i clienti, Excel per l'analisi della pipeline e Word per la generazione di preventivi e proposte e PowerPoint per presentazioni di creazione condivisa. </a:t>
                      </a:r>
                      <a:endParaRPr lang="en-US" sz="1200" dirty="0">
                        <a:solidFill>
                          <a:schemeClr val="tx1">
                            <a:lumMod val="50000"/>
                          </a:schemeClr>
                        </a:solidFill>
                        <a:latin typeface="Segoe UI" panose="020B0502040204020203" pitchFamily="34" charset="0"/>
                        <a:cs typeface="Segoe UI" panose="020B0502040204020203" pitchFamily="34" charset="0"/>
                      </a:endParaRP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58738" marR="0" lvl="0" indent="0" algn="l" defTabSz="10364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srgbClr val="505050">
                              <a:lumMod val="50000"/>
                            </a:srgbClr>
                          </a:solidFill>
                          <a:effectLst/>
                          <a:uLnTx/>
                          <a:uFillTx/>
                          <a:latin typeface="Segoe UI" panose="020B0502040204020203" pitchFamily="34" charset="0"/>
                          <a:ea typeface="+mn-ea"/>
                          <a:cs typeface="Segoe UI" panose="020B0502040204020203" pitchFamily="34" charset="0"/>
                        </a:rPr>
                        <a:t>Sales Manager, Sales Operations Manager</a:t>
                      </a: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3470873503"/>
                  </a:ext>
                </a:extLst>
              </a:tr>
              <a:tr h="824271">
                <a:tc>
                  <a:txBody>
                    <a:bodyPr/>
                    <a:lstStyle/>
                    <a:p>
                      <a:pPr marL="58738" indent="0">
                        <a:buFont typeface="Arial" panose="020B0604020202020204" pitchFamily="34" charset="0"/>
                        <a:buNone/>
                      </a:pPr>
                      <a:r>
                        <a:rPr lang="it-IT" sz="1200" b="1" dirty="0">
                          <a:solidFill>
                            <a:schemeClr val="tx1">
                              <a:lumMod val="50000"/>
                            </a:schemeClr>
                          </a:solidFill>
                          <a:latin typeface="Segoe UI" panose="020B0502040204020203" pitchFamily="34" charset="0"/>
                          <a:cs typeface="Segoe UI" panose="020B0502040204020203" pitchFamily="34" charset="0"/>
                        </a:rPr>
                        <a:t>Quanto sono motivati i tuoi team di vendita?
</a:t>
                      </a:r>
                      <a:r>
                        <a:rPr lang="it-IT" sz="1200" dirty="0">
                          <a:solidFill>
                            <a:schemeClr val="tx1">
                              <a:lumMod val="50000"/>
                            </a:schemeClr>
                          </a:solidFill>
                          <a:latin typeface="Segoe UI" panose="020B0502040204020203" pitchFamily="34" charset="0"/>
                          <a:cs typeface="Segoe UI" panose="020B0502040204020203" pitchFamily="34" charset="0"/>
                        </a:rPr>
                        <a:t>Gli incentivi alle vendite tradizionali hanno delle limitazioni. Questo perché motivano solo una piccola frazione dell'organizzazione per un breve periodo di tempo</a:t>
                      </a:r>
                      <a:r>
                        <a:rPr lang="en-US" sz="1200" baseline="0" dirty="0">
                          <a:solidFill>
                            <a:schemeClr val="tx1">
                              <a:lumMod val="50000"/>
                            </a:schemeClr>
                          </a:solidFill>
                          <a:latin typeface="Segoe UI" panose="020B0502040204020203" pitchFamily="34" charset="0"/>
                          <a:cs typeface="Segoe UI" panose="020B0502040204020203" pitchFamily="34" charset="0"/>
                        </a:rPr>
                        <a:t>. </a:t>
                      </a:r>
                      <a:r>
                        <a:rPr lang="it-IT" sz="1200" baseline="0" dirty="0">
                          <a:solidFill>
                            <a:schemeClr val="tx1">
                              <a:lumMod val="50000"/>
                            </a:schemeClr>
                          </a:solidFill>
                          <a:latin typeface="Segoe UI" panose="020B0502040204020203" pitchFamily="34" charset="0"/>
                          <a:cs typeface="Segoe UI" panose="020B0502040204020203" pitchFamily="34" charset="0"/>
                        </a:rPr>
                        <a:t>E questo se funzionano a tutti. Dynamics 365 è unico in quanto energizza e coinvolge più dipendenti, con conseguenti miglioramenti significativi e duraturi sul morale e sulle prestazioni. </a:t>
                      </a:r>
                      <a:endParaRPr lang="en-US" sz="1200" dirty="0">
                        <a:solidFill>
                          <a:schemeClr val="tx1">
                            <a:lumMod val="50000"/>
                          </a:schemeClr>
                        </a:solidFill>
                        <a:latin typeface="Segoe UI" panose="020B0502040204020203" pitchFamily="34" charset="0"/>
                        <a:cs typeface="Segoe UI" panose="020B0502040204020203" pitchFamily="34" charset="0"/>
                      </a:endParaRP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58738" marR="0" lvl="0" indent="0" algn="l" defTabSz="10364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a:ln>
                            <a:noFill/>
                          </a:ln>
                          <a:solidFill>
                            <a:srgbClr val="505050">
                              <a:lumMod val="50000"/>
                            </a:srgbClr>
                          </a:solidFill>
                          <a:effectLst/>
                          <a:uLnTx/>
                          <a:uFillTx/>
                          <a:latin typeface="Segoe UI" panose="020B0502040204020203" pitchFamily="34" charset="0"/>
                          <a:ea typeface="+mn-ea"/>
                          <a:cs typeface="Segoe UI" panose="020B0502040204020203" pitchFamily="34" charset="0"/>
                        </a:rPr>
                        <a:t>Sales Executives, Sales Manager, Sales Operations Manager</a:t>
                      </a: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4268979521"/>
                  </a:ext>
                </a:extLst>
              </a:tr>
              <a:tr h="1007442">
                <a:tc>
                  <a:txBody>
                    <a:bodyPr/>
                    <a:lstStyle/>
                    <a:p>
                      <a:pPr marL="58420" indent="0">
                        <a:buFont typeface="Arial" panose="020B0604020202020204" pitchFamily="34" charset="0"/>
                        <a:buNone/>
                      </a:pPr>
                      <a:r>
                        <a:rPr lang="it-IT" sz="1200" b="1" dirty="0">
                          <a:solidFill>
                            <a:schemeClr val="tx1">
                              <a:lumMod val="50000"/>
                            </a:schemeClr>
                          </a:solidFill>
                          <a:latin typeface="Segoe UI"/>
                          <a:cs typeface="Segoe UI"/>
                        </a:rPr>
                        <a:t>Con quale frequenza i venditori hanno bisogno di cercare la storia del cliente o apportare aggiornamenti ai loro preventivi durante la visita ai clienti?
</a:t>
                      </a:r>
                      <a:r>
                        <a:rPr lang="it-IT" sz="1200" baseline="0" dirty="0">
                          <a:solidFill>
                            <a:schemeClr val="tx1">
                              <a:lumMod val="50000"/>
                            </a:schemeClr>
                          </a:solidFill>
                          <a:latin typeface="Segoe UI"/>
                          <a:cs typeface="Segoe UI"/>
                        </a:rPr>
                        <a:t>Con Dynamics 365 per Sales Professional, i venditori possono davvero lavorare ovunque in qualsiasi momento</a:t>
                      </a:r>
                      <a:r>
                        <a:rPr lang="en-US" sz="1200" baseline="0" dirty="0">
                          <a:solidFill>
                            <a:schemeClr val="tx1">
                              <a:lumMod val="50000"/>
                            </a:schemeClr>
                          </a:solidFill>
                          <a:latin typeface="Segoe UI"/>
                          <a:cs typeface="Segoe UI"/>
                        </a:rPr>
                        <a:t>. </a:t>
                      </a:r>
                      <a:r>
                        <a:rPr lang="it-IT" sz="1200" b="0" i="0" u="none" strike="noStrike" baseline="0" noProof="0" dirty="0">
                          <a:solidFill>
                            <a:srgbClr val="505050"/>
                          </a:solidFill>
                          <a:latin typeface="Segoe UI"/>
                        </a:rPr>
                        <a:t>Lo SKU Sales Pro consente ai venditori di lavorare in qualsiasi momento, ovunque con applicazioni mobili intuitive e convenienti. I venditori rimangono produttivi con funzionalità ottimizzate per dispositivi mobili, ad esempio comandi vocali e flussi di attività che rendono più rapido condurre attività di vendita mentre si è in viaggio.</a:t>
                      </a:r>
                      <a:endParaRPr lang="en-US" sz="1200" b="0" i="0" u="none" strike="noStrike" baseline="0" noProof="0" dirty="0">
                        <a:solidFill>
                          <a:srgbClr val="505050"/>
                        </a:solidFill>
                        <a:latin typeface="Segoe UI"/>
                      </a:endParaRP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58420" marR="0" lvl="0" indent="0" algn="l" defTabSz="10364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505050">
                              <a:lumMod val="50000"/>
                            </a:srgbClr>
                          </a:solidFill>
                          <a:effectLst/>
                          <a:uLnTx/>
                          <a:uFillTx/>
                          <a:latin typeface="Segoe UI" panose="020B0502040204020203" pitchFamily="34" charset="0"/>
                          <a:ea typeface="+mn-ea"/>
                          <a:cs typeface="Segoe UI" panose="020B0502040204020203" pitchFamily="34" charset="0"/>
                        </a:rPr>
                        <a:t>Sales Manager</a:t>
                      </a:r>
                    </a:p>
                    <a:p>
                      <a:pPr marL="58420" marR="0" lvl="0" indent="0" algn="l">
                        <a:lnSpc>
                          <a:spcPct val="100000"/>
                        </a:lnSpc>
                        <a:spcBef>
                          <a:spcPts val="0"/>
                        </a:spcBef>
                        <a:spcAft>
                          <a:spcPts val="0"/>
                        </a:spcAft>
                        <a:buFont typeface="Arial" panose="020B0604020202020204" pitchFamily="34" charset="0"/>
                        <a:buNone/>
                      </a:pPr>
                      <a:r>
                        <a:rPr lang="en-US" sz="1200" b="0" i="0" u="none" strike="noStrike" kern="1200" cap="none" spc="0" baseline="0" noProof="0" dirty="0">
                          <a:solidFill>
                            <a:srgbClr val="505050"/>
                          </a:solidFill>
                          <a:latin typeface="Segoe UI"/>
                          <a:ea typeface="+mn-ea"/>
                          <a:cs typeface="Segoe UI"/>
                        </a:rPr>
                        <a:t>Sales Executive</a:t>
                      </a:r>
                    </a:p>
                  </a:txBody>
                  <a:tcPr>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40263016"/>
                  </a:ext>
                </a:extLst>
              </a:tr>
            </a:tbl>
          </a:graphicData>
        </a:graphic>
      </p:graphicFrame>
    </p:spTree>
    <p:extLst>
      <p:ext uri="{BB962C8B-B14F-4D97-AF65-F5344CB8AC3E}">
        <p14:creationId xmlns:p14="http://schemas.microsoft.com/office/powerpoint/2010/main" val="3847005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0B08DDE-4B15-4719-847E-249486A0701B}"/>
              </a:ext>
            </a:extLst>
          </p:cNvPr>
          <p:cNvGrpSpPr/>
          <p:nvPr/>
        </p:nvGrpSpPr>
        <p:grpSpPr>
          <a:xfrm>
            <a:off x="153448" y="44068"/>
            <a:ext cx="12038552" cy="322109"/>
            <a:chOff x="779929" y="1303005"/>
            <a:chExt cx="4639125" cy="243502"/>
          </a:xfrm>
        </p:grpSpPr>
        <p:sp>
          <p:nvSpPr>
            <p:cNvPr id="5" name="Pentagon 16">
              <a:extLst>
                <a:ext uri="{FF2B5EF4-FFF2-40B4-BE49-F238E27FC236}">
                  <a16:creationId xmlns:a16="http://schemas.microsoft.com/office/drawing/2014/main" id="{F3B075F2-11F3-479F-9BC4-9200DCB123B2}"/>
                </a:ext>
              </a:extLst>
            </p:cNvPr>
            <p:cNvSpPr/>
            <p:nvPr/>
          </p:nvSpPr>
          <p:spPr>
            <a:xfrm>
              <a:off x="779929" y="1303005"/>
              <a:ext cx="2577990" cy="243502"/>
            </a:xfrm>
            <a:prstGeom prst="homePlate">
              <a:avLst>
                <a:gd name="adj" fmla="val 32316"/>
              </a:avLst>
            </a:prstGeom>
            <a:solidFill>
              <a:schemeClr val="bg1">
                <a:lumMod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27432" tIns="27432" rIns="27432" bIns="27432" rtlCol="0" anchor="ctr">
              <a:noAutofit/>
            </a:bodyPr>
            <a:lstStyle/>
            <a:p>
              <a:pPr algn="ctr"/>
              <a:r>
                <a:rPr lang="en-US" sz="1200" b="1" spc="-20" dirty="0">
                  <a:solidFill>
                    <a:schemeClr val="bg1"/>
                  </a:solidFill>
                  <a:latin typeface="Segoe UI" pitchFamily="34" charset="0"/>
                </a:rPr>
                <a:t>PAIN</a:t>
              </a:r>
            </a:p>
          </p:txBody>
        </p:sp>
        <p:sp>
          <p:nvSpPr>
            <p:cNvPr id="6" name="Chevron 17">
              <a:extLst>
                <a:ext uri="{FF2B5EF4-FFF2-40B4-BE49-F238E27FC236}">
                  <a16:creationId xmlns:a16="http://schemas.microsoft.com/office/drawing/2014/main" id="{2A476381-2A51-4DE9-8A5A-083B65226B5A}"/>
                </a:ext>
              </a:extLst>
            </p:cNvPr>
            <p:cNvSpPr/>
            <p:nvPr/>
          </p:nvSpPr>
          <p:spPr>
            <a:xfrm>
              <a:off x="3326590" y="1303005"/>
              <a:ext cx="2092464" cy="243502"/>
            </a:xfrm>
            <a:prstGeom prst="chevron">
              <a:avLst>
                <a:gd name="adj" fmla="val 35095"/>
              </a:avLst>
            </a:prstGeom>
            <a:solidFill>
              <a:schemeClr val="tx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27432" tIns="27432" rIns="27432" bIns="27432" rtlCol="0" anchor="ctr">
              <a:noAutofit/>
            </a:bodyPr>
            <a:lstStyle/>
            <a:p>
              <a:pPr algn="ctr"/>
              <a:r>
                <a:rPr lang="en-US" sz="1200" b="1" dirty="0">
                  <a:solidFill>
                    <a:schemeClr val="bg1"/>
                  </a:solidFill>
                  <a:latin typeface="Segoe UI" pitchFamily="34" charset="0"/>
                </a:rPr>
                <a:t>SOLUZIONE</a:t>
              </a:r>
              <a:endParaRPr lang="en-US" sz="1200" b="1" spc="-20" dirty="0">
                <a:solidFill>
                  <a:schemeClr val="bg1"/>
                </a:solidFill>
                <a:latin typeface="Segoe UI" pitchFamily="34" charset="0"/>
              </a:endParaRPr>
            </a:p>
          </p:txBody>
        </p:sp>
      </p:grpSp>
      <p:graphicFrame>
        <p:nvGraphicFramePr>
          <p:cNvPr id="7" name="Table 6">
            <a:extLst>
              <a:ext uri="{FF2B5EF4-FFF2-40B4-BE49-F238E27FC236}">
                <a16:creationId xmlns:a16="http://schemas.microsoft.com/office/drawing/2014/main" id="{F62E12E2-10D9-4DE2-973A-8D83B106DBFC}"/>
              </a:ext>
            </a:extLst>
          </p:cNvPr>
          <p:cNvGraphicFramePr>
            <a:graphicFrameLocks noGrp="1"/>
          </p:cNvGraphicFramePr>
          <p:nvPr>
            <p:extLst>
              <p:ext uri="{D42A27DB-BD31-4B8C-83A1-F6EECF244321}">
                <p14:modId xmlns:p14="http://schemas.microsoft.com/office/powerpoint/2010/main" val="215399811"/>
              </p:ext>
            </p:extLst>
          </p:nvPr>
        </p:nvGraphicFramePr>
        <p:xfrm>
          <a:off x="153445" y="4318080"/>
          <a:ext cx="12038555" cy="2539920"/>
        </p:xfrm>
        <a:graphic>
          <a:graphicData uri="http://schemas.openxmlformats.org/drawingml/2006/table">
            <a:tbl>
              <a:tblPr firstRow="1" bandRow="1"/>
              <a:tblGrid>
                <a:gridCol w="1603558">
                  <a:extLst>
                    <a:ext uri="{9D8B030D-6E8A-4147-A177-3AD203B41FA5}">
                      <a16:colId xmlns:a16="http://schemas.microsoft.com/office/drawing/2014/main" val="20001"/>
                    </a:ext>
                  </a:extLst>
                </a:gridCol>
                <a:gridCol w="10434997">
                  <a:extLst>
                    <a:ext uri="{9D8B030D-6E8A-4147-A177-3AD203B41FA5}">
                      <a16:colId xmlns:a16="http://schemas.microsoft.com/office/drawing/2014/main" val="20002"/>
                    </a:ext>
                  </a:extLst>
                </a:gridCol>
              </a:tblGrid>
              <a:tr h="284933">
                <a:tc gridSpan="2">
                  <a:txBody>
                    <a:bodyPr/>
                    <a:lstStyle>
                      <a:lvl1pPr marL="0" algn="l" defTabSz="1036463" rtl="0" eaLnBrk="1" latinLnBrk="0" hangingPunct="1">
                        <a:defRPr sz="2000" b="1" kern="1200">
                          <a:solidFill>
                            <a:schemeClr val="lt1"/>
                          </a:solidFill>
                          <a:latin typeface="Calibri"/>
                        </a:defRPr>
                      </a:lvl1pPr>
                      <a:lvl2pPr marL="518231" algn="l" defTabSz="1036463" rtl="0" eaLnBrk="1" latinLnBrk="0" hangingPunct="1">
                        <a:defRPr sz="2000" b="1" kern="1200">
                          <a:solidFill>
                            <a:schemeClr val="lt1"/>
                          </a:solidFill>
                          <a:latin typeface="Calibri"/>
                        </a:defRPr>
                      </a:lvl2pPr>
                      <a:lvl3pPr marL="1036463" algn="l" defTabSz="1036463" rtl="0" eaLnBrk="1" latinLnBrk="0" hangingPunct="1">
                        <a:defRPr sz="2000" b="1" kern="1200">
                          <a:solidFill>
                            <a:schemeClr val="lt1"/>
                          </a:solidFill>
                          <a:latin typeface="Calibri"/>
                        </a:defRPr>
                      </a:lvl3pPr>
                      <a:lvl4pPr marL="1554694" algn="l" defTabSz="1036463" rtl="0" eaLnBrk="1" latinLnBrk="0" hangingPunct="1">
                        <a:defRPr sz="2000" b="1" kern="1200">
                          <a:solidFill>
                            <a:schemeClr val="lt1"/>
                          </a:solidFill>
                          <a:latin typeface="Calibri"/>
                        </a:defRPr>
                      </a:lvl4pPr>
                      <a:lvl5pPr marL="2072926" algn="l" defTabSz="1036463" rtl="0" eaLnBrk="1" latinLnBrk="0" hangingPunct="1">
                        <a:defRPr sz="2000" b="1" kern="1200">
                          <a:solidFill>
                            <a:schemeClr val="lt1"/>
                          </a:solidFill>
                          <a:latin typeface="Calibri"/>
                        </a:defRPr>
                      </a:lvl5pPr>
                      <a:lvl6pPr marL="2591158" algn="l" defTabSz="1036463" rtl="0" eaLnBrk="1" latinLnBrk="0" hangingPunct="1">
                        <a:defRPr sz="2000" b="1" kern="1200">
                          <a:solidFill>
                            <a:schemeClr val="lt1"/>
                          </a:solidFill>
                          <a:latin typeface="Calibri"/>
                        </a:defRPr>
                      </a:lvl6pPr>
                      <a:lvl7pPr marL="3109389" algn="l" defTabSz="1036463" rtl="0" eaLnBrk="1" latinLnBrk="0" hangingPunct="1">
                        <a:defRPr sz="2000" b="1" kern="1200">
                          <a:solidFill>
                            <a:schemeClr val="lt1"/>
                          </a:solidFill>
                          <a:latin typeface="Calibri"/>
                        </a:defRPr>
                      </a:lvl7pPr>
                      <a:lvl8pPr marL="3627620" algn="l" defTabSz="1036463" rtl="0" eaLnBrk="1" latinLnBrk="0" hangingPunct="1">
                        <a:defRPr sz="2000" b="1" kern="1200">
                          <a:solidFill>
                            <a:schemeClr val="lt1"/>
                          </a:solidFill>
                          <a:latin typeface="Calibri"/>
                        </a:defRPr>
                      </a:lvl8pPr>
                      <a:lvl9pPr marL="4145853" algn="l" defTabSz="1036463" rtl="0" eaLnBrk="1" latinLnBrk="0" hangingPunct="1">
                        <a:defRPr sz="2000" b="1" kern="1200">
                          <a:solidFill>
                            <a:schemeClr val="lt1"/>
                          </a:solidFill>
                          <a:latin typeface="Calibri"/>
                        </a:defRPr>
                      </a:lvl9p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r>
                        <a:rPr kumimoji="0" lang="en-US" sz="1200" b="1" u="none" strike="noStrike" kern="1200" cap="none" spc="10" normalizeH="0" baseline="0" noProof="0" dirty="0" err="1">
                          <a:ln>
                            <a:noFill/>
                          </a:ln>
                          <a:solidFill>
                            <a:schemeClr val="lt1"/>
                          </a:solidFill>
                          <a:effectLst/>
                          <a:uLnTx/>
                          <a:uFillTx/>
                          <a:latin typeface="Segoe UI" panose="020B0502040204020203" pitchFamily="34" charset="0"/>
                          <a:ea typeface="+mn-ea"/>
                          <a:cs typeface="Segoe UI" panose="020B0502040204020203" pitchFamily="34" charset="0"/>
                        </a:rPr>
                        <a:t>Gestione</a:t>
                      </a:r>
                      <a:r>
                        <a:rPr kumimoji="0" lang="en-US" sz="1200" b="1" u="none" strike="noStrike" kern="1200" cap="none" spc="10" normalizeH="0" baseline="0" noProof="0" dirty="0">
                          <a:ln>
                            <a:noFill/>
                          </a:ln>
                          <a:solidFill>
                            <a:schemeClr val="lt1"/>
                          </a:solidFill>
                          <a:effectLst/>
                          <a:uLnTx/>
                          <a:uFillTx/>
                          <a:latin typeface="Segoe UI" panose="020B0502040204020203" pitchFamily="34" charset="0"/>
                          <a:ea typeface="+mn-ea"/>
                          <a:cs typeface="Segoe UI" panose="020B0502040204020203" pitchFamily="34" charset="0"/>
                        </a:rPr>
                        <a:t> </a:t>
                      </a:r>
                      <a:r>
                        <a:rPr kumimoji="0" lang="en-US" sz="1200" b="1" u="none" strike="noStrike" kern="1200" cap="none" spc="10" normalizeH="0" baseline="0" noProof="0" dirty="0" err="1">
                          <a:ln>
                            <a:noFill/>
                          </a:ln>
                          <a:solidFill>
                            <a:schemeClr val="lt1"/>
                          </a:solidFill>
                          <a:effectLst/>
                          <a:uLnTx/>
                          <a:uFillTx/>
                          <a:latin typeface="Segoe UI" panose="020B0502040204020203" pitchFamily="34" charset="0"/>
                          <a:ea typeface="+mn-ea"/>
                          <a:cs typeface="Segoe UI" panose="020B0502040204020203" pitchFamily="34" charset="0"/>
                        </a:rPr>
                        <a:t>delle</a:t>
                      </a:r>
                      <a:r>
                        <a:rPr kumimoji="0" lang="en-US" sz="1200" b="1" u="none" strike="noStrike" kern="1200" cap="none" spc="10" normalizeH="0" baseline="0" noProof="0" dirty="0">
                          <a:ln>
                            <a:noFill/>
                          </a:ln>
                          <a:solidFill>
                            <a:schemeClr val="lt1"/>
                          </a:solidFill>
                          <a:effectLst/>
                          <a:uLnTx/>
                          <a:uFillTx/>
                          <a:latin typeface="Segoe UI" panose="020B0502040204020203" pitchFamily="34" charset="0"/>
                          <a:ea typeface="+mn-ea"/>
                          <a:cs typeface="Segoe UI" panose="020B0502040204020203" pitchFamily="34" charset="0"/>
                        </a:rPr>
                        <a:t> </a:t>
                      </a:r>
                      <a:r>
                        <a:rPr kumimoji="0" lang="en-US" sz="1200" b="1" u="none" strike="noStrike" kern="1200" cap="none" spc="10" normalizeH="0" baseline="0" noProof="0" dirty="0" err="1">
                          <a:ln>
                            <a:noFill/>
                          </a:ln>
                          <a:solidFill>
                            <a:schemeClr val="lt1"/>
                          </a:solidFill>
                          <a:effectLst/>
                          <a:uLnTx/>
                          <a:uFillTx/>
                          <a:latin typeface="Segoe UI" panose="020B0502040204020203" pitchFamily="34" charset="0"/>
                          <a:ea typeface="+mn-ea"/>
                          <a:cs typeface="Segoe UI" panose="020B0502040204020203" pitchFamily="34" charset="0"/>
                        </a:rPr>
                        <a:t>Obiezioni</a:t>
                      </a:r>
                      <a:endParaRPr kumimoji="0" lang="en-US" sz="1200" b="1" u="none" strike="noStrike" kern="1200" cap="none" spc="10" normalizeH="0" baseline="0" noProof="0" dirty="0">
                        <a:ln>
                          <a:noFill/>
                        </a:ln>
                        <a:solidFill>
                          <a:schemeClr val="lt1"/>
                        </a:solidFill>
                        <a:effectLst/>
                        <a:uLnTx/>
                        <a:uFillTx/>
                        <a:latin typeface="Segoe UI" panose="020B0502040204020203" pitchFamily="34" charset="0"/>
                        <a:ea typeface="+mn-ea"/>
                        <a:cs typeface="Segoe UI" panose="020B0502040204020203" pitchFamily="34" charset="0"/>
                      </a:endParaRPr>
                    </a:p>
                  </a:txBody>
                  <a:tcPr marT="18288" marB="18288"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solidFill>
                  </a:tcPr>
                </a:tc>
                <a:tc hMerge="1">
                  <a:txBody>
                    <a:bodyPr/>
                    <a:lstStyle/>
                    <a:p>
                      <a:pPr marL="0" marR="0" lvl="1" indent="0" algn="ctr" defTabSz="914139" rtl="0" eaLnBrk="1" fontAlgn="auto" latinLnBrk="0" hangingPunct="1">
                        <a:lnSpc>
                          <a:spcPct val="100000"/>
                        </a:lnSpc>
                        <a:spcBef>
                          <a:spcPts val="0"/>
                        </a:spcBef>
                        <a:spcAft>
                          <a:spcPts val="0"/>
                        </a:spcAft>
                        <a:buClrTx/>
                        <a:buSzTx/>
                        <a:buFont typeface="Arial" pitchFamily="34" charset="0"/>
                        <a:buNone/>
                        <a:tabLst/>
                        <a:defRPr/>
                      </a:pPr>
                      <a:endParaRPr lang="en-US" sz="1200" b="1" kern="1200">
                        <a:solidFill>
                          <a:schemeClr val="bg1"/>
                        </a:solidFill>
                        <a:latin typeface="Segoe UI" pitchFamily="34" charset="0"/>
                        <a:ea typeface="+mn-ea"/>
                        <a:cs typeface="+mn-cs"/>
                      </a:endParaRPr>
                    </a:p>
                  </a:txBody>
                  <a:tcPr marT="18288" marB="18288"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558365">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lang="it-IT" sz="1100" b="1" kern="1200" noProof="0" dirty="0">
                          <a:solidFill>
                            <a:schemeClr val="tx1"/>
                          </a:solidFill>
                          <a:latin typeface="Segoe UI" panose="020B0502040204020203" pitchFamily="34" charset="0"/>
                          <a:ea typeface="+mn-ea"/>
                          <a:cs typeface="Segoe UI" panose="020B0502040204020203" pitchFamily="34" charset="0"/>
                        </a:rPr>
                        <a:t>Utilizzo già di un 
soluzione competitiva</a:t>
                      </a:r>
                      <a:endParaRPr lang="en-IN" sz="1100" b="1" kern="1200" noProof="0" dirty="0">
                        <a:solidFill>
                          <a:schemeClr val="tx1"/>
                        </a:solidFill>
                        <a:latin typeface="Segoe UI" panose="020B0502040204020203" pitchFamily="34" charset="0"/>
                        <a:ea typeface="+mn-ea"/>
                        <a:cs typeface="Segoe UI" panose="020B0502040204020203" pitchFamily="34" charset="0"/>
                      </a:endParaRPr>
                    </a:p>
                  </a:txBody>
                  <a:tcPr marL="62345" marR="62345" marT="49876" marB="49876"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1" indent="0" algn="l" defTabSz="1217889" rtl="0" eaLnBrk="1" fontAlgn="auto" latinLnBrk="0" hangingPunct="1">
                        <a:lnSpc>
                          <a:spcPct val="100000"/>
                        </a:lnSpc>
                        <a:spcBef>
                          <a:spcPts val="0"/>
                        </a:spcBef>
                        <a:spcAft>
                          <a:spcPts val="200"/>
                        </a:spcAft>
                        <a:buClrTx/>
                        <a:buSzTx/>
                        <a:buFont typeface="Arial" pitchFamily="34" charset="0"/>
                        <a:buNone/>
                        <a:tabLst/>
                        <a:defRPr/>
                      </a:pPr>
                      <a:r>
                        <a:rPr kumimoji="0" lang="it-IT" sz="1100" u="none" strike="noStrike" kern="1200" cap="none" spc="10" normalizeH="0" baseline="0" dirty="0">
                          <a:ln>
                            <a:noFill/>
                          </a:ln>
                          <a:effectLst/>
                          <a:uLnTx/>
                          <a:uFillTx/>
                          <a:latin typeface="Segoe UI" panose="020B0502040204020203" pitchFamily="34" charset="0"/>
                          <a:cs typeface="Segoe UI" panose="020B0502040204020203" pitchFamily="34" charset="0"/>
                        </a:rPr>
                        <a:t>Vorrei mostrarvi come la soluzione di Microsoft è unica e condividere con voi alcuni casi di studio di aziende simili alla tua che hanno utilizzato altre soluzioni. Microsoft Dynamics 365 offre molti vantaggi unici che non sono possibili con la concorrenza. Microsoft Dynamics 365 offre un valore molto maggiore. Ad esempio, l'arricchimento dei dati, il punteggio dei lead predittivi, la generazione di prospect e la gamification sono inclusi senza costi aggiuntivi. Quando sarebbe un buon momento per programmare una chiamata di follow-up?</a:t>
                      </a:r>
                      <a:endParaRPr lang="en-US" sz="1100" dirty="0"/>
                    </a:p>
                  </a:txBody>
                  <a:tcPr marL="62345" marR="62345" marT="49876" marB="49876">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002"/>
                  </a:ext>
                </a:extLst>
              </a:tr>
              <a:tr h="820555">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lang="en-IN" sz="1100" b="1" kern="1200" noProof="0" dirty="0">
                          <a:solidFill>
                            <a:schemeClr val="tx1"/>
                          </a:solidFill>
                          <a:latin typeface="Segoe UI" panose="020B0502040204020203" pitchFamily="34" charset="0"/>
                          <a:ea typeface="+mn-ea"/>
                          <a:cs typeface="Segoe UI" panose="020B0502040204020203" pitchFamily="34" charset="0"/>
                        </a:rPr>
                        <a:t>Non </a:t>
                      </a:r>
                      <a:r>
                        <a:rPr lang="en-IN" sz="1100" b="1" kern="1200" noProof="0" dirty="0" err="1">
                          <a:solidFill>
                            <a:schemeClr val="tx1"/>
                          </a:solidFill>
                          <a:latin typeface="Segoe UI" panose="020B0502040204020203" pitchFamily="34" charset="0"/>
                          <a:ea typeface="+mn-ea"/>
                          <a:cs typeface="Segoe UI" panose="020B0502040204020203" pitchFamily="34" charset="0"/>
                        </a:rPr>
                        <a:t>abbastanza</a:t>
                      </a:r>
                      <a:r>
                        <a:rPr lang="en-IN" sz="1100" b="1" kern="1200" noProof="0" dirty="0">
                          <a:solidFill>
                            <a:schemeClr val="tx1"/>
                          </a:solidFill>
                          <a:latin typeface="Segoe UI" panose="020B0502040204020203" pitchFamily="34" charset="0"/>
                          <a:ea typeface="+mn-ea"/>
                          <a:cs typeface="Segoe UI" panose="020B0502040204020203" pitchFamily="34" charset="0"/>
                        </a:rPr>
                        <a:t> budget</a:t>
                      </a:r>
                    </a:p>
                  </a:txBody>
                  <a:tcPr marL="62345" marR="62345" marT="49876" marB="49876"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1" indent="0" algn="l" defTabSz="1217889" rtl="0" eaLnBrk="1" fontAlgn="auto" latinLnBrk="0" hangingPunct="1">
                        <a:lnSpc>
                          <a:spcPct val="100000"/>
                        </a:lnSpc>
                        <a:spcBef>
                          <a:spcPts val="0"/>
                        </a:spcBef>
                        <a:spcAft>
                          <a:spcPts val="200"/>
                        </a:spcAft>
                        <a:buClrTx/>
                        <a:buSzTx/>
                        <a:buFont typeface="Arial" pitchFamily="34" charset="0"/>
                        <a:buNone/>
                        <a:tabLst/>
                        <a:defRPr/>
                      </a:pPr>
                      <a:r>
                        <a:rPr kumimoji="0" lang="it-IT" sz="1100" b="0" i="0" u="none" strike="noStrike" kern="1200" cap="none" spc="1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Va bene. Vorrei solo la possibilità di condividere maggiori informazioni con voi e scoprire se siamo in grado di aiutare la vostra organizzazione. Microsoft offre opzioni di prezzo trasparenti senza costi nascosti e consente opzioni di licenza più flessibili con funzionalità di mix and match. Con una soluzione di Microsoft, un numero sempre maggiore di clienti può sfruttare gli investimenti tecnologici esistenti. In genere vediamo le distribuzioni pagare per se stessi molte volte. Con la nostra offerta cloud, non c'è un grande investimento iniziale, solo un canone mensile stabile e basso. Possiamo programmare una breve chiamata di follow-up per mostrarvi la soluzione?</a:t>
                      </a:r>
                      <a:endParaRPr kumimoji="0" lang="en-US" sz="1100" b="0" i="0" u="none" strike="noStrike" kern="1200" cap="none" spc="0" normalizeH="0" baseline="0" dirty="0">
                        <a:ln>
                          <a:noFill/>
                        </a:ln>
                        <a:solidFill>
                          <a:srgbClr val="505050"/>
                        </a:solidFill>
                        <a:effectLst/>
                        <a:uLnTx/>
                        <a:uFillTx/>
                        <a:latin typeface="Segoe UI" panose="020B0502040204020203" pitchFamily="34" charset="0"/>
                        <a:ea typeface="+mn-ea"/>
                        <a:cs typeface="Segoe UI" panose="020B0502040204020203" pitchFamily="34" charset="0"/>
                      </a:endParaRPr>
                    </a:p>
                  </a:txBody>
                  <a:tcPr marL="62345" marR="62345" marT="49876" marB="49876">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008"/>
                  </a:ext>
                </a:extLst>
              </a:tr>
              <a:tr h="546723">
                <a:tc>
                  <a:txBody>
                    <a:bodyPr/>
                    <a:lstStyle/>
                    <a:p>
                      <a:pPr marL="0" marR="0" lvl="1" indent="0" algn="l" defTabSz="1217889" rtl="0" eaLnBrk="1" fontAlgn="auto" latinLnBrk="0" hangingPunct="1">
                        <a:lnSpc>
                          <a:spcPct val="100000"/>
                        </a:lnSpc>
                        <a:spcBef>
                          <a:spcPts val="0"/>
                        </a:spcBef>
                        <a:spcAft>
                          <a:spcPts val="0"/>
                        </a:spcAft>
                        <a:buClrTx/>
                        <a:buSzTx/>
                        <a:buFont typeface="Arial" pitchFamily="34" charset="0"/>
                        <a:buNone/>
                        <a:tabLst/>
                        <a:defRPr/>
                      </a:pPr>
                      <a:r>
                        <a:rPr lang="it-IT" sz="1100" b="1" kern="1200" noProof="0" dirty="0">
                          <a:solidFill>
                            <a:schemeClr val="tx1"/>
                          </a:solidFill>
                          <a:latin typeface="Segoe UI" panose="020B0502040204020203" pitchFamily="34" charset="0"/>
                          <a:ea typeface="+mn-ea"/>
                          <a:cs typeface="Segoe UI" panose="020B0502040204020203" pitchFamily="34" charset="0"/>
                        </a:rPr>
                        <a:t>È necessario parlare con l'IT </a:t>
                      </a:r>
                      <a:r>
                        <a:rPr lang="it-IT" sz="1100" b="1" kern="1200" noProof="0">
                          <a:solidFill>
                            <a:schemeClr val="tx1"/>
                          </a:solidFill>
                          <a:latin typeface="Segoe UI" panose="020B0502040204020203" pitchFamily="34" charset="0"/>
                          <a:ea typeface="+mn-ea"/>
                          <a:cs typeface="Segoe UI" panose="020B0502040204020203" pitchFamily="34" charset="0"/>
                        </a:rPr>
                        <a:t>di ciò</a:t>
                      </a:r>
                      <a:endParaRPr lang="en-IN" sz="1100" b="1" kern="1200" noProof="0" dirty="0">
                        <a:solidFill>
                          <a:schemeClr val="tx1"/>
                        </a:solidFill>
                        <a:latin typeface="Segoe UI" panose="020B0502040204020203" pitchFamily="34" charset="0"/>
                        <a:ea typeface="+mn-ea"/>
                        <a:cs typeface="Segoe UI" panose="020B0502040204020203" pitchFamily="34" charset="0"/>
                      </a:endParaRPr>
                    </a:p>
                  </a:txBody>
                  <a:tcPr marL="62345" marR="62345" marT="49876" marB="49876"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1" indent="0" algn="l" defTabSz="1217889" rtl="0" eaLnBrk="1" fontAlgn="auto" latinLnBrk="0" hangingPunct="1">
                        <a:lnSpc>
                          <a:spcPct val="100000"/>
                        </a:lnSpc>
                        <a:spcBef>
                          <a:spcPts val="0"/>
                        </a:spcBef>
                        <a:spcAft>
                          <a:spcPts val="200"/>
                        </a:spcAft>
                        <a:buClrTx/>
                        <a:buSzTx/>
                        <a:buFont typeface="Arial" pitchFamily="34" charset="0"/>
                        <a:buNone/>
                        <a:tabLst/>
                        <a:defRPr/>
                      </a:pPr>
                      <a:r>
                        <a:rPr kumimoji="0" lang="it-IT" sz="1100" b="0" i="0" u="none" strike="noStrike" kern="1200" cap="none" spc="1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Sarei felice di parlare con il CIO di ciò </a:t>
                      </a:r>
                      <a:r>
                        <a:rPr kumimoji="0" lang="en-US" sz="1100" b="0" i="0" u="none" strike="noStrike" kern="1200" cap="none" spc="1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 </a:t>
                      </a:r>
                      <a:r>
                        <a:rPr kumimoji="0" lang="it-IT" sz="1100" b="0" i="0" u="none" strike="noStrike" kern="1200" cap="none" spc="10" normalizeH="0" baseline="0" dirty="0">
                          <a:ln>
                            <a:noFill/>
                          </a:ln>
                          <a:solidFill>
                            <a:schemeClr val="tx1"/>
                          </a:solidFill>
                          <a:effectLst/>
                          <a:uLnTx/>
                          <a:uFillTx/>
                          <a:latin typeface="Segoe UI" panose="020B0502040204020203" pitchFamily="34" charset="0"/>
                          <a:ea typeface="+mn-ea"/>
                          <a:cs typeface="Segoe UI" panose="020B0502040204020203" pitchFamily="34" charset="0"/>
                        </a:rPr>
                        <a:t>potresti fare un'introduzione? Prima di parlare con il CIO, vorrei assicurarmi di comprendere la motivazione aziendale per Microsoft Dynamics 365. Posso dedicare un paio di minuti a controllare il modo in cui risolviamo alcune sfide aziendali chiave per organizzazioni come la tua?</a:t>
                      </a:r>
                      <a:endParaRPr kumimoji="0" lang="en-US" sz="1100" b="0" i="0" u="none" strike="noStrike" kern="1200" cap="none" spc="0" normalizeH="0" baseline="0" dirty="0">
                        <a:ln>
                          <a:noFill/>
                        </a:ln>
                        <a:solidFill>
                          <a:srgbClr val="505050"/>
                        </a:solidFill>
                        <a:effectLst/>
                        <a:uLnTx/>
                        <a:uFillTx/>
                        <a:latin typeface="Segoe UI" panose="020B0502040204020203" pitchFamily="34" charset="0"/>
                        <a:ea typeface="+mn-ea"/>
                        <a:cs typeface="Segoe UI" panose="020B0502040204020203" pitchFamily="34" charset="0"/>
                      </a:endParaRPr>
                    </a:p>
                  </a:txBody>
                  <a:tcPr marL="62345" marR="62345" marT="49876" marB="49876">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003"/>
                  </a:ext>
                </a:extLst>
              </a:tr>
            </a:tbl>
          </a:graphicData>
        </a:graphic>
      </p:graphicFrame>
      <p:graphicFrame>
        <p:nvGraphicFramePr>
          <p:cNvPr id="8" name="Table 7">
            <a:extLst>
              <a:ext uri="{FF2B5EF4-FFF2-40B4-BE49-F238E27FC236}">
                <a16:creationId xmlns:a16="http://schemas.microsoft.com/office/drawing/2014/main" id="{78BBEAE5-71F3-4172-AE91-C01490F7625D}"/>
              </a:ext>
            </a:extLst>
          </p:cNvPr>
          <p:cNvGraphicFramePr>
            <a:graphicFrameLocks noGrp="1"/>
          </p:cNvGraphicFramePr>
          <p:nvPr>
            <p:extLst>
              <p:ext uri="{D42A27DB-BD31-4B8C-83A1-F6EECF244321}">
                <p14:modId xmlns:p14="http://schemas.microsoft.com/office/powerpoint/2010/main" val="3193881614"/>
              </p:ext>
            </p:extLst>
          </p:nvPr>
        </p:nvGraphicFramePr>
        <p:xfrm>
          <a:off x="153445" y="399576"/>
          <a:ext cx="12038556" cy="3877056"/>
        </p:xfrm>
        <a:graphic>
          <a:graphicData uri="http://schemas.openxmlformats.org/drawingml/2006/table">
            <a:tbl>
              <a:tblPr firstRow="1" bandRow="1"/>
              <a:tblGrid>
                <a:gridCol w="1592214">
                  <a:extLst>
                    <a:ext uri="{9D8B030D-6E8A-4147-A177-3AD203B41FA5}">
                      <a16:colId xmlns:a16="http://schemas.microsoft.com/office/drawing/2014/main" val="20000"/>
                    </a:ext>
                  </a:extLst>
                </a:gridCol>
                <a:gridCol w="4775843">
                  <a:extLst>
                    <a:ext uri="{9D8B030D-6E8A-4147-A177-3AD203B41FA5}">
                      <a16:colId xmlns:a16="http://schemas.microsoft.com/office/drawing/2014/main" val="20001"/>
                    </a:ext>
                  </a:extLst>
                </a:gridCol>
                <a:gridCol w="5670499">
                  <a:extLst>
                    <a:ext uri="{9D8B030D-6E8A-4147-A177-3AD203B41FA5}">
                      <a16:colId xmlns:a16="http://schemas.microsoft.com/office/drawing/2014/main" val="20003"/>
                    </a:ext>
                  </a:extLst>
                </a:gridCol>
              </a:tblGrid>
              <a:tr h="459806">
                <a:tc gridSpan="2">
                  <a:txBody>
                    <a:bodyPr/>
                    <a:lstStyle>
                      <a:lvl1pPr marL="0" algn="l" defTabSz="1036463" rtl="0" eaLnBrk="1" latinLnBrk="0" hangingPunct="1">
                        <a:defRPr sz="2000" b="1" kern="1200">
                          <a:solidFill>
                            <a:schemeClr val="lt1"/>
                          </a:solidFill>
                          <a:latin typeface="Calibri"/>
                        </a:defRPr>
                      </a:lvl1pPr>
                      <a:lvl2pPr marL="518231" algn="l" defTabSz="1036463" rtl="0" eaLnBrk="1" latinLnBrk="0" hangingPunct="1">
                        <a:defRPr sz="2000" b="1" kern="1200">
                          <a:solidFill>
                            <a:schemeClr val="lt1"/>
                          </a:solidFill>
                          <a:latin typeface="Calibri"/>
                        </a:defRPr>
                      </a:lvl2pPr>
                      <a:lvl3pPr marL="1036463" algn="l" defTabSz="1036463" rtl="0" eaLnBrk="1" latinLnBrk="0" hangingPunct="1">
                        <a:defRPr sz="2000" b="1" kern="1200">
                          <a:solidFill>
                            <a:schemeClr val="lt1"/>
                          </a:solidFill>
                          <a:latin typeface="Calibri"/>
                        </a:defRPr>
                      </a:lvl3pPr>
                      <a:lvl4pPr marL="1554694" algn="l" defTabSz="1036463" rtl="0" eaLnBrk="1" latinLnBrk="0" hangingPunct="1">
                        <a:defRPr sz="2000" b="1" kern="1200">
                          <a:solidFill>
                            <a:schemeClr val="lt1"/>
                          </a:solidFill>
                          <a:latin typeface="Calibri"/>
                        </a:defRPr>
                      </a:lvl4pPr>
                      <a:lvl5pPr marL="2072926" algn="l" defTabSz="1036463" rtl="0" eaLnBrk="1" latinLnBrk="0" hangingPunct="1">
                        <a:defRPr sz="2000" b="1" kern="1200">
                          <a:solidFill>
                            <a:schemeClr val="lt1"/>
                          </a:solidFill>
                          <a:latin typeface="Calibri"/>
                        </a:defRPr>
                      </a:lvl5pPr>
                      <a:lvl6pPr marL="2591158" algn="l" defTabSz="1036463" rtl="0" eaLnBrk="1" latinLnBrk="0" hangingPunct="1">
                        <a:defRPr sz="2000" b="1" kern="1200">
                          <a:solidFill>
                            <a:schemeClr val="lt1"/>
                          </a:solidFill>
                          <a:latin typeface="Calibri"/>
                        </a:defRPr>
                      </a:lvl6pPr>
                      <a:lvl7pPr marL="3109389" algn="l" defTabSz="1036463" rtl="0" eaLnBrk="1" latinLnBrk="0" hangingPunct="1">
                        <a:defRPr sz="2000" b="1" kern="1200">
                          <a:solidFill>
                            <a:schemeClr val="lt1"/>
                          </a:solidFill>
                          <a:latin typeface="Calibri"/>
                        </a:defRPr>
                      </a:lvl7pPr>
                      <a:lvl8pPr marL="3627620" algn="l" defTabSz="1036463" rtl="0" eaLnBrk="1" latinLnBrk="0" hangingPunct="1">
                        <a:defRPr sz="2000" b="1" kern="1200">
                          <a:solidFill>
                            <a:schemeClr val="lt1"/>
                          </a:solidFill>
                          <a:latin typeface="Calibri"/>
                        </a:defRPr>
                      </a:lvl8pPr>
                      <a:lvl9pPr marL="4145853" algn="l" defTabSz="1036463" rtl="0" eaLnBrk="1" latinLnBrk="0" hangingPunct="1">
                        <a:defRPr sz="2000" b="1" kern="1200">
                          <a:solidFill>
                            <a:schemeClr val="lt1"/>
                          </a:solidFill>
                          <a:latin typeface="Calibri"/>
                        </a:defRPr>
                      </a:lvl9pPr>
                    </a:lstStyle>
                    <a:p>
                      <a:pPr marL="53975" marR="0" lvl="1" indent="0" algn="l" defTabSz="914139" rtl="0" eaLnBrk="1" fontAlgn="auto" latinLnBrk="0" hangingPunct="1">
                        <a:lnSpc>
                          <a:spcPct val="100000"/>
                        </a:lnSpc>
                        <a:spcBef>
                          <a:spcPts val="0"/>
                        </a:spcBef>
                        <a:spcAft>
                          <a:spcPts val="0"/>
                        </a:spcAft>
                        <a:buClrTx/>
                        <a:buSzTx/>
                        <a:buFont typeface="Arial" pitchFamily="34" charset="0"/>
                        <a:buNone/>
                        <a:tabLst/>
                        <a:defRPr/>
                      </a:pPr>
                      <a:r>
                        <a:rPr kumimoji="0" lang="it-IT" sz="1200" b="1" u="none" strike="noStrike" kern="1200" cap="none" spc="10" normalizeH="0" baseline="0" noProof="0" dirty="0">
                          <a:ln>
                            <a:noFill/>
                          </a:ln>
                          <a:solidFill>
                            <a:schemeClr val="lt1"/>
                          </a:solidFill>
                          <a:effectLst/>
                          <a:uLnTx/>
                          <a:uFillTx/>
                          <a:latin typeface="Segoe UI" panose="020B0502040204020203" pitchFamily="34" charset="0"/>
                          <a:ea typeface="+mn-ea"/>
                          <a:cs typeface="Segoe UI" panose="020B0502040204020203" pitchFamily="34" charset="0"/>
                        </a:rPr>
                        <a:t>Il tuo team di vendita ha il tempo, le informazioni dettagliate, le linee guida e gli strumenti per coinvolgere, sviluppare e costruire relazioni con i clienti?</a:t>
                      </a:r>
                      <a:endParaRPr kumimoji="0" lang="en-US" sz="1200" b="1" u="none" strike="noStrike" kern="1200" cap="none" spc="10" normalizeH="0" baseline="0" noProof="0" dirty="0">
                        <a:ln>
                          <a:noFill/>
                        </a:ln>
                        <a:solidFill>
                          <a:schemeClr val="lt1"/>
                        </a:solidFill>
                        <a:effectLst/>
                        <a:uLnTx/>
                        <a:uFillTx/>
                        <a:latin typeface="Segoe UI" panose="020B0502040204020203" pitchFamily="34" charset="0"/>
                        <a:ea typeface="+mn-ea"/>
                        <a:cs typeface="Segoe UI" panose="020B0502040204020203" pitchFamily="34" charset="0"/>
                      </a:endParaRPr>
                    </a:p>
                  </a:txBody>
                  <a:tcPr marT="73152" marB="73152" anchor="ctr">
                    <a:lnL w="12700" cmpd="sng">
                      <a:noFill/>
                    </a:lnL>
                    <a:lnR w="12700" cmpd="sng">
                      <a:noFill/>
                    </a:lnR>
                    <a:lnT w="12700" cmpd="sng">
                      <a:noFill/>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3975" marR="0" lvl="1" indent="0" algn="l" defTabSz="914139" rtl="0" eaLnBrk="1" fontAlgn="auto" latinLnBrk="0" hangingPunct="1">
                        <a:lnSpc>
                          <a:spcPct val="100000"/>
                        </a:lnSpc>
                        <a:spcBef>
                          <a:spcPts val="0"/>
                        </a:spcBef>
                        <a:spcAft>
                          <a:spcPts val="0"/>
                        </a:spcAft>
                        <a:buClrTx/>
                        <a:buSzTx/>
                        <a:buFont typeface="Arial" pitchFamily="34" charset="0"/>
                        <a:buNone/>
                        <a:tabLst/>
                        <a:defRPr/>
                      </a:pPr>
                      <a:r>
                        <a:rPr kumimoji="0" lang="it-IT" sz="1200" b="1" u="none" strike="noStrike" kern="1200" cap="none" spc="10" normalizeH="0" baseline="0" noProof="0" dirty="0">
                          <a:ln>
                            <a:noFill/>
                          </a:ln>
                          <a:solidFill>
                            <a:schemeClr val="lt1"/>
                          </a:solidFill>
                          <a:effectLst/>
                          <a:uLnTx/>
                          <a:uFillTx/>
                          <a:latin typeface="Segoe UI" panose="020B0502040204020203" pitchFamily="34" charset="0"/>
                          <a:ea typeface="+mn-ea"/>
                          <a:cs typeface="Segoe UI" panose="020B0502040204020203" pitchFamily="34" charset="0"/>
                        </a:rPr>
                        <a:t>Microsoft Dynamics 365 per i professionisti delle vendite: Prodotto e valore del cliente</a:t>
                      </a:r>
                      <a:endParaRPr kumimoji="0" lang="en-US" sz="1200" b="1" u="none" strike="noStrike" kern="1200" cap="none" spc="10" normalizeH="0" baseline="0" noProof="0" dirty="0">
                        <a:ln>
                          <a:noFill/>
                        </a:ln>
                        <a:solidFill>
                          <a:schemeClr val="lt1"/>
                        </a:solidFill>
                        <a:effectLst/>
                        <a:uLnTx/>
                        <a:uFillTx/>
                        <a:latin typeface="Segoe UI" panose="020B0502040204020203" pitchFamily="34" charset="0"/>
                        <a:ea typeface="+mn-ea"/>
                        <a:cs typeface="Segoe UI" panose="020B0502040204020203" pitchFamily="34" charset="0"/>
                      </a:endParaRPr>
                    </a:p>
                  </a:txBody>
                  <a:tcPr marT="73152" marB="73152" anchor="ctr">
                    <a:lnL w="12700" cmpd="sng">
                      <a:noFill/>
                    </a:lnL>
                    <a:lnR w="12700" cmpd="sng">
                      <a:noFill/>
                    </a:lnR>
                    <a:lnT w="12700" cmpd="sng">
                      <a:noFill/>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708667">
                <a:tc>
                  <a:txBody>
                    <a:bodyPr/>
                    <a:lstStyle>
                      <a:lvl1pPr marL="0" algn="l" defTabSz="1036463" rtl="0" eaLnBrk="1" latinLnBrk="0" hangingPunct="1">
                        <a:defRPr sz="2000" kern="1200">
                          <a:solidFill>
                            <a:schemeClr val="dk1"/>
                          </a:solidFill>
                          <a:latin typeface="Calibri"/>
                        </a:defRPr>
                      </a:lvl1pPr>
                      <a:lvl2pPr marL="518231" algn="l" defTabSz="1036463" rtl="0" eaLnBrk="1" latinLnBrk="0" hangingPunct="1">
                        <a:defRPr sz="2000" kern="1200">
                          <a:solidFill>
                            <a:schemeClr val="dk1"/>
                          </a:solidFill>
                          <a:latin typeface="Calibri"/>
                        </a:defRPr>
                      </a:lvl2pPr>
                      <a:lvl3pPr marL="1036463" algn="l" defTabSz="1036463" rtl="0" eaLnBrk="1" latinLnBrk="0" hangingPunct="1">
                        <a:defRPr sz="2000" kern="1200">
                          <a:solidFill>
                            <a:schemeClr val="dk1"/>
                          </a:solidFill>
                          <a:latin typeface="Calibri"/>
                        </a:defRPr>
                      </a:lvl3pPr>
                      <a:lvl4pPr marL="1554694" algn="l" defTabSz="1036463" rtl="0" eaLnBrk="1" latinLnBrk="0" hangingPunct="1">
                        <a:defRPr sz="2000" kern="1200">
                          <a:solidFill>
                            <a:schemeClr val="dk1"/>
                          </a:solidFill>
                          <a:latin typeface="Calibri"/>
                        </a:defRPr>
                      </a:lvl4pPr>
                      <a:lvl5pPr marL="2072926" algn="l" defTabSz="1036463" rtl="0" eaLnBrk="1" latinLnBrk="0" hangingPunct="1">
                        <a:defRPr sz="2000" kern="1200">
                          <a:solidFill>
                            <a:schemeClr val="dk1"/>
                          </a:solidFill>
                          <a:latin typeface="Calibri"/>
                        </a:defRPr>
                      </a:lvl5pPr>
                      <a:lvl6pPr marL="2591158" algn="l" defTabSz="1036463" rtl="0" eaLnBrk="1" latinLnBrk="0" hangingPunct="1">
                        <a:defRPr sz="2000" kern="1200">
                          <a:solidFill>
                            <a:schemeClr val="dk1"/>
                          </a:solidFill>
                          <a:latin typeface="Calibri"/>
                        </a:defRPr>
                      </a:lvl6pPr>
                      <a:lvl7pPr marL="3109389" algn="l" defTabSz="1036463" rtl="0" eaLnBrk="1" latinLnBrk="0" hangingPunct="1">
                        <a:defRPr sz="2000" kern="1200">
                          <a:solidFill>
                            <a:schemeClr val="dk1"/>
                          </a:solidFill>
                          <a:latin typeface="Calibri"/>
                        </a:defRPr>
                      </a:lvl7pPr>
                      <a:lvl8pPr marL="3627620" algn="l" defTabSz="1036463" rtl="0" eaLnBrk="1" latinLnBrk="0" hangingPunct="1">
                        <a:defRPr sz="2000" kern="1200">
                          <a:solidFill>
                            <a:schemeClr val="dk1"/>
                          </a:solidFill>
                          <a:latin typeface="Calibri"/>
                        </a:defRPr>
                      </a:lvl8pPr>
                      <a:lvl9pPr marL="4145853" algn="l" defTabSz="1036463" rtl="0" eaLnBrk="1" latinLnBrk="0" hangingPunct="1">
                        <a:defRPr sz="2000" kern="1200">
                          <a:solidFill>
                            <a:schemeClr val="dk1"/>
                          </a:solidFill>
                          <a:latin typeface="Calibri"/>
                        </a:defRPr>
                      </a:lvl9pPr>
                    </a:lstStyle>
                    <a:p>
                      <a:pPr marL="0" marR="0" lvl="1" indent="0" algn="l" defTabSz="1217889" rtl="0" eaLnBrk="1" fontAlgn="auto" latinLnBrk="0" hangingPunct="1">
                        <a:lnSpc>
                          <a:spcPct val="100000"/>
                        </a:lnSpc>
                        <a:spcBef>
                          <a:spcPts val="0"/>
                        </a:spcBef>
                        <a:spcAft>
                          <a:spcPts val="200"/>
                        </a:spcAft>
                        <a:buClrTx/>
                        <a:buSzTx/>
                        <a:buFont typeface="Arial" pitchFamily="34" charset="0"/>
                        <a:buNone/>
                        <a:tabLst/>
                        <a:defRPr/>
                      </a:pPr>
                      <a:r>
                        <a:rPr kumimoji="0" lang="it-IT" sz="1100" b="1" i="0" u="none" strike="noStrike" kern="1200" cap="none" spc="10" normalizeH="0" baseline="0" noProof="0" dirty="0">
                          <a:ln>
                            <a:noFill/>
                          </a:ln>
                          <a:solidFill>
                            <a:schemeClr val="tx1"/>
                          </a:solidFill>
                          <a:effectLst/>
                          <a:uLnTx/>
                          <a:uFillTx/>
                          <a:latin typeface="+mn-lt"/>
                          <a:ea typeface="Segoe UI" charset="0"/>
                          <a:cs typeface="Segoe UI" charset="0"/>
                        </a:rPr>
                        <a:t>I venditori non sanno su cosa concentrarsi</a:t>
                      </a:r>
                      <a:endParaRPr kumimoji="0" lang="en-US" sz="1100" b="1" i="0" u="none" strike="noStrike" kern="1200" cap="none" spc="10" normalizeH="0" baseline="0" noProof="0" dirty="0">
                        <a:ln>
                          <a:noFill/>
                        </a:ln>
                        <a:solidFill>
                          <a:schemeClr val="tx1"/>
                        </a:solidFill>
                        <a:effectLst/>
                        <a:uLnTx/>
                        <a:uFillTx/>
                        <a:latin typeface="+mn-lt"/>
                        <a:ea typeface="Segoe UI" charset="0"/>
                        <a:cs typeface="Segoe UI" charset="0"/>
                      </a:endParaRPr>
                    </a:p>
                  </a:txBody>
                  <a:tcPr marT="73152" marB="73152">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36463" rtl="0" eaLnBrk="1" latinLnBrk="0" hangingPunct="1">
                        <a:defRPr sz="2000" kern="1200">
                          <a:solidFill>
                            <a:schemeClr val="dk1"/>
                          </a:solidFill>
                          <a:latin typeface="Calibri"/>
                        </a:defRPr>
                      </a:lvl1pPr>
                      <a:lvl2pPr marL="518231" algn="l" defTabSz="1036463" rtl="0" eaLnBrk="1" latinLnBrk="0" hangingPunct="1">
                        <a:defRPr sz="2000" kern="1200">
                          <a:solidFill>
                            <a:schemeClr val="dk1"/>
                          </a:solidFill>
                          <a:latin typeface="Calibri"/>
                        </a:defRPr>
                      </a:lvl2pPr>
                      <a:lvl3pPr marL="1036463" algn="l" defTabSz="1036463" rtl="0" eaLnBrk="1" latinLnBrk="0" hangingPunct="1">
                        <a:defRPr sz="2000" kern="1200">
                          <a:solidFill>
                            <a:schemeClr val="dk1"/>
                          </a:solidFill>
                          <a:latin typeface="Calibri"/>
                        </a:defRPr>
                      </a:lvl3pPr>
                      <a:lvl4pPr marL="1554694" algn="l" defTabSz="1036463" rtl="0" eaLnBrk="1" latinLnBrk="0" hangingPunct="1">
                        <a:defRPr sz="2000" kern="1200">
                          <a:solidFill>
                            <a:schemeClr val="dk1"/>
                          </a:solidFill>
                          <a:latin typeface="Calibri"/>
                        </a:defRPr>
                      </a:lvl4pPr>
                      <a:lvl5pPr marL="2072926" algn="l" defTabSz="1036463" rtl="0" eaLnBrk="1" latinLnBrk="0" hangingPunct="1">
                        <a:defRPr sz="2000" kern="1200">
                          <a:solidFill>
                            <a:schemeClr val="dk1"/>
                          </a:solidFill>
                          <a:latin typeface="Calibri"/>
                        </a:defRPr>
                      </a:lvl5pPr>
                      <a:lvl6pPr marL="2591158" algn="l" defTabSz="1036463" rtl="0" eaLnBrk="1" latinLnBrk="0" hangingPunct="1">
                        <a:defRPr sz="2000" kern="1200">
                          <a:solidFill>
                            <a:schemeClr val="dk1"/>
                          </a:solidFill>
                          <a:latin typeface="Calibri"/>
                        </a:defRPr>
                      </a:lvl6pPr>
                      <a:lvl7pPr marL="3109389" algn="l" defTabSz="1036463" rtl="0" eaLnBrk="1" latinLnBrk="0" hangingPunct="1">
                        <a:defRPr sz="2000" kern="1200">
                          <a:solidFill>
                            <a:schemeClr val="dk1"/>
                          </a:solidFill>
                          <a:latin typeface="Calibri"/>
                        </a:defRPr>
                      </a:lvl7pPr>
                      <a:lvl8pPr marL="3627620" algn="l" defTabSz="1036463" rtl="0" eaLnBrk="1" latinLnBrk="0" hangingPunct="1">
                        <a:defRPr sz="2000" kern="1200">
                          <a:solidFill>
                            <a:schemeClr val="dk1"/>
                          </a:solidFill>
                          <a:latin typeface="Calibri"/>
                        </a:defRPr>
                      </a:lvl8pPr>
                      <a:lvl9pPr marL="4145853" algn="l" defTabSz="1036463" rtl="0" eaLnBrk="1" latinLnBrk="0" hangingPunct="1">
                        <a:defRPr sz="2000" kern="1200">
                          <a:solidFill>
                            <a:schemeClr val="dk1"/>
                          </a:solidFill>
                          <a:latin typeface="Calibri"/>
                        </a:defRPr>
                      </a:lvl9pPr>
                    </a:lstStyle>
                    <a:p>
                      <a:pPr marL="171450" marR="0" lvl="1" indent="-171450" algn="l" defTabSz="1217889"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it-IT" sz="1100" kern="0" dirty="0">
                          <a:solidFill>
                            <a:schemeClr val="tx1"/>
                          </a:solidFill>
                          <a:latin typeface="+mn-lt"/>
                          <a:ea typeface="Segoe UI" charset="0"/>
                          <a:cs typeface="Segoe UI" charset="0"/>
                        </a:rPr>
                        <a:t>I venditori hanno un tempo limitato. Nel decidere come concentrare il loro tempo, si basano su congetture o intuizioni. Ciò porta a decisioni e azioni sub-ottimali quando si interagisce con i clienti o si completa il processo di vendita. </a:t>
                      </a:r>
                      <a:endParaRPr lang="en-US" sz="1100" kern="0" dirty="0">
                        <a:solidFill>
                          <a:schemeClr val="tx1"/>
                        </a:solidFill>
                        <a:latin typeface="+mn-lt"/>
                        <a:ea typeface="Segoe UI" charset="0"/>
                        <a:cs typeface="Segoe UI" charset="0"/>
                      </a:endParaRPr>
                    </a:p>
                  </a:txBody>
                  <a:tcPr marT="73152" marB="73152">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36463" rtl="0" eaLnBrk="1" latinLnBrk="0" hangingPunct="1">
                        <a:defRPr sz="2000" kern="1200">
                          <a:solidFill>
                            <a:schemeClr val="dk1"/>
                          </a:solidFill>
                          <a:latin typeface="Calibri"/>
                        </a:defRPr>
                      </a:lvl1pPr>
                      <a:lvl2pPr marL="518231" algn="l" defTabSz="1036463" rtl="0" eaLnBrk="1" latinLnBrk="0" hangingPunct="1">
                        <a:defRPr sz="2000" kern="1200">
                          <a:solidFill>
                            <a:schemeClr val="dk1"/>
                          </a:solidFill>
                          <a:latin typeface="Calibri"/>
                        </a:defRPr>
                      </a:lvl2pPr>
                      <a:lvl3pPr marL="1036463" algn="l" defTabSz="1036463" rtl="0" eaLnBrk="1" latinLnBrk="0" hangingPunct="1">
                        <a:defRPr sz="2000" kern="1200">
                          <a:solidFill>
                            <a:schemeClr val="dk1"/>
                          </a:solidFill>
                          <a:latin typeface="Calibri"/>
                        </a:defRPr>
                      </a:lvl3pPr>
                      <a:lvl4pPr marL="1554694" algn="l" defTabSz="1036463" rtl="0" eaLnBrk="1" latinLnBrk="0" hangingPunct="1">
                        <a:defRPr sz="2000" kern="1200">
                          <a:solidFill>
                            <a:schemeClr val="dk1"/>
                          </a:solidFill>
                          <a:latin typeface="Calibri"/>
                        </a:defRPr>
                      </a:lvl4pPr>
                      <a:lvl5pPr marL="2072926" algn="l" defTabSz="1036463" rtl="0" eaLnBrk="1" latinLnBrk="0" hangingPunct="1">
                        <a:defRPr sz="2000" kern="1200">
                          <a:solidFill>
                            <a:schemeClr val="dk1"/>
                          </a:solidFill>
                          <a:latin typeface="Calibri"/>
                        </a:defRPr>
                      </a:lvl5pPr>
                      <a:lvl6pPr marL="2591158" algn="l" defTabSz="1036463" rtl="0" eaLnBrk="1" latinLnBrk="0" hangingPunct="1">
                        <a:defRPr sz="2000" kern="1200">
                          <a:solidFill>
                            <a:schemeClr val="dk1"/>
                          </a:solidFill>
                          <a:latin typeface="Calibri"/>
                        </a:defRPr>
                      </a:lvl6pPr>
                      <a:lvl7pPr marL="3109389" algn="l" defTabSz="1036463" rtl="0" eaLnBrk="1" latinLnBrk="0" hangingPunct="1">
                        <a:defRPr sz="2000" kern="1200">
                          <a:solidFill>
                            <a:schemeClr val="dk1"/>
                          </a:solidFill>
                          <a:latin typeface="Calibri"/>
                        </a:defRPr>
                      </a:lvl7pPr>
                      <a:lvl8pPr marL="3627620" algn="l" defTabSz="1036463" rtl="0" eaLnBrk="1" latinLnBrk="0" hangingPunct="1">
                        <a:defRPr sz="2000" kern="1200">
                          <a:solidFill>
                            <a:schemeClr val="dk1"/>
                          </a:solidFill>
                          <a:latin typeface="Calibri"/>
                        </a:defRPr>
                      </a:lvl8pPr>
                      <a:lvl9pPr marL="4145853" algn="l" defTabSz="1036463" rtl="0" eaLnBrk="1" latinLnBrk="0" hangingPunct="1">
                        <a:defRPr sz="2000" kern="1200">
                          <a:solidFill>
                            <a:schemeClr val="dk1"/>
                          </a:solidFill>
                          <a:latin typeface="Calibri"/>
                        </a:defRPr>
                      </a:lvl9pPr>
                    </a:lstStyle>
                    <a:p>
                      <a:pPr marL="171450" marR="0" lvl="1" indent="-171450" algn="l" defTabSz="1217889"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it-IT" sz="1100" kern="0" dirty="0">
                          <a:solidFill>
                            <a:schemeClr val="tx1"/>
                          </a:solidFill>
                          <a:latin typeface="+mn-lt"/>
                          <a:ea typeface="Segoe UI" charset="0"/>
                          <a:cs typeface="Segoe UI" charset="0"/>
                        </a:rPr>
                        <a:t>I venditori ricevono indicazioni per ottenere risultati ottimali. Direttamente all'interno dei record di vendita su cui stanno lavorando, i venditori vedono i passi specifici necessari per portare avanti l'affare. Dashboard in tempo reale per venditori e dirigenti allineano il team di vendita intorno agli obiettivi comuni
Abbrevia i cicli di vendita con assistenza contestuale e guida in modo che i venditori sappiano quali passi intraprendere per portare avanti le offerte.</a:t>
                      </a:r>
                      <a:endParaRPr lang="en-US" sz="1100" kern="0" dirty="0">
                        <a:solidFill>
                          <a:schemeClr val="tx1"/>
                        </a:solidFill>
                        <a:latin typeface="+mn-lt"/>
                        <a:ea typeface="Segoe UI" charset="0"/>
                        <a:cs typeface="Segoe UI" charset="0"/>
                      </a:endParaRPr>
                    </a:p>
                  </a:txBody>
                  <a:tcPr marT="73152" marB="73152">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001"/>
                  </a:ext>
                </a:extLst>
              </a:tr>
              <a:tr h="591031">
                <a:tc>
                  <a:txBody>
                    <a:bodyPr/>
                    <a:lstStyle>
                      <a:lvl1pPr marL="0" algn="l" defTabSz="1036463" rtl="0" eaLnBrk="1" latinLnBrk="0" hangingPunct="1">
                        <a:defRPr sz="2000" kern="1200">
                          <a:solidFill>
                            <a:schemeClr val="dk1"/>
                          </a:solidFill>
                          <a:latin typeface="Calibri"/>
                        </a:defRPr>
                      </a:lvl1pPr>
                      <a:lvl2pPr marL="518231" algn="l" defTabSz="1036463" rtl="0" eaLnBrk="1" latinLnBrk="0" hangingPunct="1">
                        <a:defRPr sz="2000" kern="1200">
                          <a:solidFill>
                            <a:schemeClr val="dk1"/>
                          </a:solidFill>
                          <a:latin typeface="Calibri"/>
                        </a:defRPr>
                      </a:lvl2pPr>
                      <a:lvl3pPr marL="1036463" algn="l" defTabSz="1036463" rtl="0" eaLnBrk="1" latinLnBrk="0" hangingPunct="1">
                        <a:defRPr sz="2000" kern="1200">
                          <a:solidFill>
                            <a:schemeClr val="dk1"/>
                          </a:solidFill>
                          <a:latin typeface="Calibri"/>
                        </a:defRPr>
                      </a:lvl3pPr>
                      <a:lvl4pPr marL="1554694" algn="l" defTabSz="1036463" rtl="0" eaLnBrk="1" latinLnBrk="0" hangingPunct="1">
                        <a:defRPr sz="2000" kern="1200">
                          <a:solidFill>
                            <a:schemeClr val="dk1"/>
                          </a:solidFill>
                          <a:latin typeface="Calibri"/>
                        </a:defRPr>
                      </a:lvl4pPr>
                      <a:lvl5pPr marL="2072926" algn="l" defTabSz="1036463" rtl="0" eaLnBrk="1" latinLnBrk="0" hangingPunct="1">
                        <a:defRPr sz="2000" kern="1200">
                          <a:solidFill>
                            <a:schemeClr val="dk1"/>
                          </a:solidFill>
                          <a:latin typeface="Calibri"/>
                        </a:defRPr>
                      </a:lvl5pPr>
                      <a:lvl6pPr marL="2591158" algn="l" defTabSz="1036463" rtl="0" eaLnBrk="1" latinLnBrk="0" hangingPunct="1">
                        <a:defRPr sz="2000" kern="1200">
                          <a:solidFill>
                            <a:schemeClr val="dk1"/>
                          </a:solidFill>
                          <a:latin typeface="Calibri"/>
                        </a:defRPr>
                      </a:lvl6pPr>
                      <a:lvl7pPr marL="3109389" algn="l" defTabSz="1036463" rtl="0" eaLnBrk="1" latinLnBrk="0" hangingPunct="1">
                        <a:defRPr sz="2000" kern="1200">
                          <a:solidFill>
                            <a:schemeClr val="dk1"/>
                          </a:solidFill>
                          <a:latin typeface="Calibri"/>
                        </a:defRPr>
                      </a:lvl7pPr>
                      <a:lvl8pPr marL="3627620" algn="l" defTabSz="1036463" rtl="0" eaLnBrk="1" latinLnBrk="0" hangingPunct="1">
                        <a:defRPr sz="2000" kern="1200">
                          <a:solidFill>
                            <a:schemeClr val="dk1"/>
                          </a:solidFill>
                          <a:latin typeface="Calibri"/>
                        </a:defRPr>
                      </a:lvl8pPr>
                      <a:lvl9pPr marL="4145853" algn="l" defTabSz="1036463" rtl="0" eaLnBrk="1" latinLnBrk="0" hangingPunct="1">
                        <a:defRPr sz="2000" kern="1200">
                          <a:solidFill>
                            <a:schemeClr val="dk1"/>
                          </a:solidFill>
                          <a:latin typeface="Calibri"/>
                        </a:defRPr>
                      </a:lvl9pPr>
                    </a:lstStyle>
                    <a:p>
                      <a:pPr marL="0" marR="0" lvl="1" indent="0" algn="l" defTabSz="1217889" rtl="0" eaLnBrk="1" fontAlgn="auto" latinLnBrk="0" hangingPunct="1">
                        <a:lnSpc>
                          <a:spcPct val="100000"/>
                        </a:lnSpc>
                        <a:spcBef>
                          <a:spcPts val="0"/>
                        </a:spcBef>
                        <a:spcAft>
                          <a:spcPts val="200"/>
                        </a:spcAft>
                        <a:buClrTx/>
                        <a:buSzTx/>
                        <a:buFont typeface="Arial" pitchFamily="34" charset="0"/>
                        <a:buNone/>
                        <a:tabLst/>
                        <a:defRPr/>
                      </a:pPr>
                      <a:r>
                        <a:rPr kumimoji="0" lang="it-IT" sz="1100" b="1" u="none" strike="noStrike" kern="1200" cap="none" spc="10" normalizeH="0" baseline="0" dirty="0">
                          <a:ln>
                            <a:noFill/>
                          </a:ln>
                          <a:solidFill>
                            <a:schemeClr val="tx1"/>
                          </a:solidFill>
                          <a:effectLst/>
                          <a:uLnTx/>
                          <a:uFillTx/>
                          <a:latin typeface="+mn-lt"/>
                          <a:ea typeface="Segoe UI" charset="0"/>
                          <a:cs typeface="Segoe UI" charset="0"/>
                        </a:rPr>
                        <a:t>Troppi strumenti di vendita separati </a:t>
                      </a:r>
                      <a:endParaRPr kumimoji="0" lang="en-US" sz="1100" b="1" u="none" strike="noStrike" kern="1200" cap="none" spc="10" normalizeH="0" baseline="0" dirty="0">
                        <a:ln>
                          <a:noFill/>
                        </a:ln>
                        <a:solidFill>
                          <a:schemeClr val="tx1"/>
                        </a:solidFill>
                        <a:effectLst/>
                        <a:uLnTx/>
                        <a:uFillTx/>
                        <a:latin typeface="+mn-lt"/>
                        <a:ea typeface="Segoe UI" charset="0"/>
                        <a:cs typeface="Segoe UI" charset="0"/>
                      </a:endParaRPr>
                    </a:p>
                  </a:txBody>
                  <a:tcPr marT="73152" marB="73152">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36463" rtl="0" eaLnBrk="1" latinLnBrk="0" hangingPunct="1">
                        <a:defRPr sz="2000" kern="1200">
                          <a:solidFill>
                            <a:schemeClr val="dk1"/>
                          </a:solidFill>
                          <a:latin typeface="Calibri"/>
                        </a:defRPr>
                      </a:lvl1pPr>
                      <a:lvl2pPr marL="518231" algn="l" defTabSz="1036463" rtl="0" eaLnBrk="1" latinLnBrk="0" hangingPunct="1">
                        <a:defRPr sz="2000" kern="1200">
                          <a:solidFill>
                            <a:schemeClr val="dk1"/>
                          </a:solidFill>
                          <a:latin typeface="Calibri"/>
                        </a:defRPr>
                      </a:lvl2pPr>
                      <a:lvl3pPr marL="1036463" algn="l" defTabSz="1036463" rtl="0" eaLnBrk="1" latinLnBrk="0" hangingPunct="1">
                        <a:defRPr sz="2000" kern="1200">
                          <a:solidFill>
                            <a:schemeClr val="dk1"/>
                          </a:solidFill>
                          <a:latin typeface="Calibri"/>
                        </a:defRPr>
                      </a:lvl3pPr>
                      <a:lvl4pPr marL="1554694" algn="l" defTabSz="1036463" rtl="0" eaLnBrk="1" latinLnBrk="0" hangingPunct="1">
                        <a:defRPr sz="2000" kern="1200">
                          <a:solidFill>
                            <a:schemeClr val="dk1"/>
                          </a:solidFill>
                          <a:latin typeface="Calibri"/>
                        </a:defRPr>
                      </a:lvl4pPr>
                      <a:lvl5pPr marL="2072926" algn="l" defTabSz="1036463" rtl="0" eaLnBrk="1" latinLnBrk="0" hangingPunct="1">
                        <a:defRPr sz="2000" kern="1200">
                          <a:solidFill>
                            <a:schemeClr val="dk1"/>
                          </a:solidFill>
                          <a:latin typeface="Calibri"/>
                        </a:defRPr>
                      </a:lvl5pPr>
                      <a:lvl6pPr marL="2591158" algn="l" defTabSz="1036463" rtl="0" eaLnBrk="1" latinLnBrk="0" hangingPunct="1">
                        <a:defRPr sz="2000" kern="1200">
                          <a:solidFill>
                            <a:schemeClr val="dk1"/>
                          </a:solidFill>
                          <a:latin typeface="Calibri"/>
                        </a:defRPr>
                      </a:lvl6pPr>
                      <a:lvl7pPr marL="3109389" algn="l" defTabSz="1036463" rtl="0" eaLnBrk="1" latinLnBrk="0" hangingPunct="1">
                        <a:defRPr sz="2000" kern="1200">
                          <a:solidFill>
                            <a:schemeClr val="dk1"/>
                          </a:solidFill>
                          <a:latin typeface="Calibri"/>
                        </a:defRPr>
                      </a:lvl7pPr>
                      <a:lvl8pPr marL="3627620" algn="l" defTabSz="1036463" rtl="0" eaLnBrk="1" latinLnBrk="0" hangingPunct="1">
                        <a:defRPr sz="2000" kern="1200">
                          <a:solidFill>
                            <a:schemeClr val="dk1"/>
                          </a:solidFill>
                          <a:latin typeface="Calibri"/>
                        </a:defRPr>
                      </a:lvl8pPr>
                      <a:lvl9pPr marL="4145853" algn="l" defTabSz="1036463" rtl="0" eaLnBrk="1" latinLnBrk="0" hangingPunct="1">
                        <a:defRPr sz="2000" kern="1200">
                          <a:solidFill>
                            <a:schemeClr val="dk1"/>
                          </a:solidFill>
                          <a:latin typeface="Calibri"/>
                        </a:defRPr>
                      </a:lvl9pPr>
                    </a:lstStyle>
                    <a:p>
                      <a:pPr marL="171450" marR="0" lvl="1" indent="-171450" algn="l" defTabSz="1217889"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it-IT" sz="1100" kern="0" dirty="0">
                          <a:solidFill>
                            <a:schemeClr val="tx1"/>
                          </a:solidFill>
                          <a:latin typeface="+mn-lt"/>
                          <a:ea typeface="Segoe UI" charset="0"/>
                          <a:cs typeface="Segoe UI" charset="0"/>
                        </a:rPr>
                        <a:t>Ci vogliono più strumenti di vendita separati per completare una vendita. I venditori devono passare da uno strumento all'altro o inserire dati in più sistemi per gestire le comunicazioni con i clienti, aggiornare le opportunità e collaborare con clienti e colleghi, togliendo tempo alla vendita</a:t>
                      </a:r>
                      <a:r>
                        <a:rPr lang="en-US" sz="1100" kern="0" dirty="0">
                          <a:solidFill>
                            <a:schemeClr val="tx1"/>
                          </a:solidFill>
                          <a:latin typeface="+mn-lt"/>
                          <a:ea typeface="Segoe UI" charset="0"/>
                          <a:cs typeface="Segoe UI" charset="0"/>
                        </a:rPr>
                        <a:t>.</a:t>
                      </a:r>
                    </a:p>
                  </a:txBody>
                  <a:tcPr marT="73152" marB="73152">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36463" rtl="0" eaLnBrk="1" latinLnBrk="0" hangingPunct="1">
                        <a:defRPr sz="2000" kern="1200">
                          <a:solidFill>
                            <a:schemeClr val="dk1"/>
                          </a:solidFill>
                          <a:latin typeface="Calibri"/>
                        </a:defRPr>
                      </a:lvl1pPr>
                      <a:lvl2pPr marL="518231" algn="l" defTabSz="1036463" rtl="0" eaLnBrk="1" latinLnBrk="0" hangingPunct="1">
                        <a:defRPr sz="2000" kern="1200">
                          <a:solidFill>
                            <a:schemeClr val="dk1"/>
                          </a:solidFill>
                          <a:latin typeface="Calibri"/>
                        </a:defRPr>
                      </a:lvl2pPr>
                      <a:lvl3pPr marL="1036463" algn="l" defTabSz="1036463" rtl="0" eaLnBrk="1" latinLnBrk="0" hangingPunct="1">
                        <a:defRPr sz="2000" kern="1200">
                          <a:solidFill>
                            <a:schemeClr val="dk1"/>
                          </a:solidFill>
                          <a:latin typeface="Calibri"/>
                        </a:defRPr>
                      </a:lvl3pPr>
                      <a:lvl4pPr marL="1554694" algn="l" defTabSz="1036463" rtl="0" eaLnBrk="1" latinLnBrk="0" hangingPunct="1">
                        <a:defRPr sz="2000" kern="1200">
                          <a:solidFill>
                            <a:schemeClr val="dk1"/>
                          </a:solidFill>
                          <a:latin typeface="Calibri"/>
                        </a:defRPr>
                      </a:lvl4pPr>
                      <a:lvl5pPr marL="2072926" algn="l" defTabSz="1036463" rtl="0" eaLnBrk="1" latinLnBrk="0" hangingPunct="1">
                        <a:defRPr sz="2000" kern="1200">
                          <a:solidFill>
                            <a:schemeClr val="dk1"/>
                          </a:solidFill>
                          <a:latin typeface="Calibri"/>
                        </a:defRPr>
                      </a:lvl5pPr>
                      <a:lvl6pPr marL="2591158" algn="l" defTabSz="1036463" rtl="0" eaLnBrk="1" latinLnBrk="0" hangingPunct="1">
                        <a:defRPr sz="2000" kern="1200">
                          <a:solidFill>
                            <a:schemeClr val="dk1"/>
                          </a:solidFill>
                          <a:latin typeface="Calibri"/>
                        </a:defRPr>
                      </a:lvl6pPr>
                      <a:lvl7pPr marL="3109389" algn="l" defTabSz="1036463" rtl="0" eaLnBrk="1" latinLnBrk="0" hangingPunct="1">
                        <a:defRPr sz="2000" kern="1200">
                          <a:solidFill>
                            <a:schemeClr val="dk1"/>
                          </a:solidFill>
                          <a:latin typeface="Calibri"/>
                        </a:defRPr>
                      </a:lvl7pPr>
                      <a:lvl8pPr marL="3627620" algn="l" defTabSz="1036463" rtl="0" eaLnBrk="1" latinLnBrk="0" hangingPunct="1">
                        <a:defRPr sz="2000" kern="1200">
                          <a:solidFill>
                            <a:schemeClr val="dk1"/>
                          </a:solidFill>
                          <a:latin typeface="Calibri"/>
                        </a:defRPr>
                      </a:lvl8pPr>
                      <a:lvl9pPr marL="4145853" algn="l" defTabSz="1036463" rtl="0" eaLnBrk="1" latinLnBrk="0" hangingPunct="1">
                        <a:defRPr sz="2000" kern="1200">
                          <a:solidFill>
                            <a:schemeClr val="dk1"/>
                          </a:solidFill>
                          <a:latin typeface="Calibri"/>
                        </a:defRPr>
                      </a:lvl9pPr>
                    </a:lstStyle>
                    <a:p>
                      <a:pPr marL="171450" marR="0" lvl="1" indent="-171450" algn="l" defTabSz="1217889"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it-IT" sz="1100" kern="0" dirty="0">
                          <a:solidFill>
                            <a:schemeClr val="tx1"/>
                          </a:solidFill>
                          <a:latin typeface="+mn-lt"/>
                          <a:ea typeface="Segoe UI" charset="0"/>
                          <a:cs typeface="Segoe UI" charset="0"/>
                        </a:rPr>
                        <a:t>I dati e le funzionalità di vendita sono incorporati in strumenti familiari come Office 365, dove i venditori già lavorano. I venditori possono lavorare in qualsiasi momento, ovunque con l'applicazione mobile su web, smartphone e tablet.
Aumenta la produttività del venditore con strumenti che funzionano perfettamente con Office 365</a:t>
                      </a:r>
                      <a:r>
                        <a:rPr lang="en-US" sz="1100" kern="0" dirty="0">
                          <a:solidFill>
                            <a:schemeClr val="tx1"/>
                          </a:solidFill>
                          <a:latin typeface="+mn-lt"/>
                          <a:ea typeface="Segoe UI" charset="0"/>
                          <a:cs typeface="Segoe UI" charset="0"/>
                        </a:rPr>
                        <a:t>.</a:t>
                      </a:r>
                    </a:p>
                  </a:txBody>
                  <a:tcPr marT="73152" marB="73152">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002"/>
                  </a:ext>
                </a:extLst>
              </a:tr>
              <a:tr h="708667">
                <a:tc>
                  <a:txBody>
                    <a:bodyPr/>
                    <a:lstStyle/>
                    <a:p>
                      <a:pPr marL="0" marR="0" lvl="1" indent="0" algn="l" defTabSz="1217889" rtl="0" eaLnBrk="1" fontAlgn="auto" latinLnBrk="0" hangingPunct="1">
                        <a:lnSpc>
                          <a:spcPct val="100000"/>
                        </a:lnSpc>
                        <a:spcBef>
                          <a:spcPts val="0"/>
                        </a:spcBef>
                        <a:spcAft>
                          <a:spcPts val="200"/>
                        </a:spcAft>
                        <a:buClrTx/>
                        <a:buSzTx/>
                        <a:buFont typeface="Arial" pitchFamily="34" charset="0"/>
                        <a:buNone/>
                        <a:tabLst/>
                        <a:defRPr/>
                      </a:pPr>
                      <a:r>
                        <a:rPr kumimoji="0" lang="it-IT" sz="1100" b="1" u="none" strike="noStrike" kern="1200" cap="none" spc="10" normalizeH="0" baseline="0" dirty="0">
                          <a:ln>
                            <a:noFill/>
                          </a:ln>
                          <a:solidFill>
                            <a:schemeClr val="tx1"/>
                          </a:solidFill>
                          <a:effectLst/>
                          <a:uLnTx/>
                          <a:uFillTx/>
                          <a:latin typeface="+mn-lt"/>
                          <a:ea typeface="Segoe UI" charset="0"/>
                          <a:cs typeface="Segoe UI" charset="0"/>
                        </a:rPr>
                        <a:t>SFA richiede troppo tempo e sforzi per implementare</a:t>
                      </a:r>
                      <a:endParaRPr kumimoji="0" lang="en-US" sz="1100" b="1" u="none" strike="noStrike" kern="1200" cap="none" spc="10" normalizeH="0" baseline="0" dirty="0">
                        <a:ln>
                          <a:noFill/>
                        </a:ln>
                        <a:solidFill>
                          <a:schemeClr val="tx1"/>
                        </a:solidFill>
                        <a:effectLst/>
                        <a:uLnTx/>
                        <a:uFillTx/>
                        <a:latin typeface="+mn-lt"/>
                        <a:ea typeface="Segoe UI" charset="0"/>
                        <a:cs typeface="Segoe UI" charset="0"/>
                      </a:endParaRPr>
                    </a:p>
                  </a:txBody>
                  <a:tcPr marT="73152" marB="73152">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171450" marR="0" lvl="1" indent="-171450" algn="l" defTabSz="1217889"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it-IT" sz="1100" kern="0" dirty="0">
                          <a:solidFill>
                            <a:schemeClr val="tx1"/>
                          </a:solidFill>
                          <a:latin typeface="+mn-lt"/>
                          <a:ea typeface="Segoe UI" charset="0"/>
                          <a:cs typeface="Segoe UI" charset="0"/>
                        </a:rPr>
                        <a:t>Le implementazioni Tipiche SFA possono richiedere molti mesi e ampie risorse per essere completate. E alla fine, il team di vendita utilizza solo una frazione delle capacità. Questo è tempo e denaro sprecato, così come il tempo prolungato per il valore</a:t>
                      </a:r>
                      <a:r>
                        <a:rPr lang="en-US" sz="1100" kern="0" dirty="0">
                          <a:solidFill>
                            <a:schemeClr val="tx1"/>
                          </a:solidFill>
                          <a:latin typeface="+mn-lt"/>
                          <a:ea typeface="Segoe UI" charset="0"/>
                          <a:cs typeface="Segoe UI" charset="0"/>
                        </a:rPr>
                        <a:t>. </a:t>
                      </a:r>
                    </a:p>
                  </a:txBody>
                  <a:tcPr marT="73152" marB="73152">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171450" marR="0" lvl="1" indent="-171450" algn="l" defTabSz="1217889"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it-IT" sz="1100" kern="0" dirty="0">
                          <a:solidFill>
                            <a:schemeClr val="tx1"/>
                          </a:solidFill>
                          <a:latin typeface="+mn-lt"/>
                          <a:ea typeface="Segoe UI" charset="0"/>
                          <a:cs typeface="Segoe UI" charset="0"/>
                        </a:rPr>
                        <a:t>Inizia rapidamente a utilizzare le applicazioni preconfezionate, senza dover dedicare più tempo e risorse alla configurazione e alla distribuzione delle funzionalità di cui non hanno bisogno. Configurare l'applicazione di vendita per processi di vendita specifici, senza risorse tecniche</a:t>
                      </a:r>
                      <a:r>
                        <a:rPr lang="en-US" sz="1100" kern="0" dirty="0">
                          <a:solidFill>
                            <a:schemeClr val="tx1"/>
                          </a:solidFill>
                          <a:latin typeface="+mn-lt"/>
                          <a:ea typeface="Segoe UI" charset="0"/>
                          <a:cs typeface="Segoe UI" charset="0"/>
                        </a:rPr>
                        <a:t>.</a:t>
                      </a:r>
                    </a:p>
                    <a:p>
                      <a:pPr marL="171450" marR="0" lvl="1" indent="-171450" algn="l" defTabSz="1217889"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it-IT" sz="1100" kern="0" dirty="0">
                          <a:solidFill>
                            <a:schemeClr val="tx1"/>
                          </a:solidFill>
                          <a:latin typeface="+mn-lt"/>
                          <a:ea typeface="Segoe UI" charset="0"/>
                          <a:cs typeface="Segoe UI" charset="0"/>
                        </a:rPr>
                        <a:t>Visualizza i risultati di vendita immediati con una soluzione SFA semplificata che funziona in giorni e non mesi. Soddisfare le esigenze attuali e scalare e adattarsi alle esigenze in futuro</a:t>
                      </a:r>
                      <a:endParaRPr lang="en-US" sz="1100" kern="0" dirty="0">
                        <a:solidFill>
                          <a:schemeClr val="tx1"/>
                        </a:solidFill>
                        <a:latin typeface="+mn-lt"/>
                        <a:ea typeface="Segoe UI" charset="0"/>
                        <a:cs typeface="Segoe UI" charset="0"/>
                      </a:endParaRPr>
                    </a:p>
                  </a:txBody>
                  <a:tcPr marT="73152" marB="73152">
                    <a:lnL w="12700" cap="flat" cmpd="sng" algn="ctr">
                      <a:solidFill>
                        <a:srgbClr val="FFFFFF">
                          <a:lumMod val="65000"/>
                        </a:srgbClr>
                      </a:solidFill>
                      <a:prstDash val="solid"/>
                      <a:round/>
                      <a:headEnd type="none" w="med" len="med"/>
                      <a:tailEnd type="none" w="med" len="med"/>
                    </a:lnL>
                    <a:lnR w="12700" cap="flat" cmpd="sng" algn="ctr">
                      <a:solidFill>
                        <a:srgbClr val="FFFFFF">
                          <a:lumMod val="65000"/>
                        </a:srgbClr>
                      </a:solidFill>
                      <a:prstDash val="solid"/>
                      <a:round/>
                      <a:headEnd type="none" w="med" len="med"/>
                      <a:tailEnd type="none" w="med" len="med"/>
                    </a:lnR>
                    <a:lnT w="12700" cap="flat" cmpd="sng" algn="ctr">
                      <a:solidFill>
                        <a:srgbClr val="FFFFFF">
                          <a:lumMod val="65000"/>
                        </a:srgbClr>
                      </a:solidFill>
                      <a:prstDash val="solid"/>
                      <a:round/>
                      <a:headEnd type="none" w="med" len="med"/>
                      <a:tailEnd type="none" w="med" len="med"/>
                    </a:lnT>
                    <a:lnB w="12700" cap="flat" cmpd="sng" algn="ctr">
                      <a:solidFill>
                        <a:srgbClr val="FFFFFF">
                          <a:lumMod val="6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2572442872"/>
                  </a:ext>
                </a:extLst>
              </a:tr>
            </a:tbl>
          </a:graphicData>
        </a:graphic>
      </p:graphicFrame>
    </p:spTree>
    <p:extLst>
      <p:ext uri="{BB962C8B-B14F-4D97-AF65-F5344CB8AC3E}">
        <p14:creationId xmlns:p14="http://schemas.microsoft.com/office/powerpoint/2010/main" val="2850215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3BB274A626C144953E931046221EF1" ma:contentTypeVersion="2" ma:contentTypeDescription="Create a new document." ma:contentTypeScope="" ma:versionID="db1dcf999875ffa70e9f205ea8d1486d">
  <xsd:schema xmlns:xsd="http://www.w3.org/2001/XMLSchema" xmlns:xs="http://www.w3.org/2001/XMLSchema" xmlns:p="http://schemas.microsoft.com/office/2006/metadata/properties" xmlns:ns2="6f1cef30-27fe-4393-aef6-fa563e808f27" targetNamespace="http://schemas.microsoft.com/office/2006/metadata/properties" ma:root="true" ma:fieldsID="888ca5163fa0c25acd2ac01aa2f7ea13" ns2:_="">
    <xsd:import namespace="6f1cef30-27fe-4393-aef6-fa563e808f2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1cef30-27fe-4393-aef6-fa563e808f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C1DF5B-7801-43C3-9017-CB4CA4F44CB4}">
  <ds:schemaRefs>
    <ds:schemaRef ds:uri="http://schemas.microsoft.com/office/2006/documentManagement/types"/>
    <ds:schemaRef ds:uri="http://purl.org/dc/dcmitype/"/>
    <ds:schemaRef ds:uri="http://purl.org/dc/terms/"/>
    <ds:schemaRef ds:uri="6f1cef30-27fe-4393-aef6-fa563e808f27"/>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CD61763-72FC-4904-A4DA-926BA1748413}">
  <ds:schemaRefs>
    <ds:schemaRef ds:uri="http://schemas.microsoft.com/sharepoint/v3/contenttype/forms"/>
  </ds:schemaRefs>
</ds:datastoreItem>
</file>

<file path=customXml/itemProps3.xml><?xml version="1.0" encoding="utf-8"?>
<ds:datastoreItem xmlns:ds="http://schemas.openxmlformats.org/officeDocument/2006/customXml" ds:itemID="{A9C4AB1D-7009-4E47-9864-864A1AF899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1cef30-27fe-4393-aef6-fa563e808f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91</TotalTime>
  <Words>2882</Words>
  <Application>Microsoft Office PowerPoint</Application>
  <PresentationFormat>Widescreen</PresentationFormat>
  <Paragraphs>132</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Daniela Caliendo</dc:creator>
  <cp:lastModifiedBy>Veronica Tidu</cp:lastModifiedBy>
  <cp:revision>2</cp:revision>
  <dcterms:created xsi:type="dcterms:W3CDTF">2019-11-06T15:24:31Z</dcterms:created>
  <dcterms:modified xsi:type="dcterms:W3CDTF">2019-11-11T16:43:19Z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a-dacal@microsoft.com</vt:lpwstr>
  </property>
  <property fmtid="{D5CDD505-2E9C-101B-9397-08002B2CF9AE}" pid="5" name="MSIP_Label_f42aa342-8706-4288-bd11-ebb85995028c_SetDate">
    <vt:lpwstr>2019-11-06T15:36:16.5943510Z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f48346d7-6e6b-4f03-9e8e-4df26ccd6b5a</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y fmtid="{D5CDD505-2E9C-101B-9397-08002B2CF9AE}" pid="11" name="ContentTypeId">
    <vt:lpwstr>0x0101005E3BB274A626C144953E931046221EF1</vt:lpwstr>
  </property>
</Properties>
</file>